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96" r:id="rId3"/>
    <p:sldId id="258" r:id="rId4"/>
    <p:sldId id="262" r:id="rId5"/>
    <p:sldId id="263" r:id="rId6"/>
    <p:sldId id="264" r:id="rId7"/>
    <p:sldId id="278" r:id="rId8"/>
    <p:sldId id="265" r:id="rId9"/>
    <p:sldId id="266" r:id="rId10"/>
    <p:sldId id="269" r:id="rId11"/>
    <p:sldId id="270" r:id="rId12"/>
    <p:sldId id="298" r:id="rId13"/>
    <p:sldId id="299" r:id="rId14"/>
    <p:sldId id="300" r:id="rId15"/>
    <p:sldId id="273" r:id="rId16"/>
    <p:sldId id="275" r:id="rId17"/>
    <p:sldId id="277" r:id="rId18"/>
    <p:sldId id="260" r:id="rId19"/>
    <p:sldId id="280" r:id="rId20"/>
    <p:sldId id="281" r:id="rId21"/>
    <p:sldId id="283" r:id="rId22"/>
    <p:sldId id="284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7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2"/>
    <p:restoredTop sz="94640"/>
  </p:normalViewPr>
  <p:slideViewPr>
    <p:cSldViewPr snapToGrid="0">
      <p:cViewPr varScale="1">
        <p:scale>
          <a:sx n="67" d="100"/>
          <a:sy n="67" d="100"/>
        </p:scale>
        <p:origin x="648" y="-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4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-379657"/>
            <a:ext cx="12196150" cy="761990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19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-1" y="-379657"/>
            <a:ext cx="12220143" cy="763489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21391-8CFF-4A4C-AB73-F49A234A20C9}" type="datetimeFigureOut">
              <a:rPr lang="zh-CN" altLang="en-US" smtClean="0"/>
              <a:pPr/>
              <a:t>2019/2/16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1093-12A7-4971-AE5D-182785139F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ctrTitle"/>
          </p:nvPr>
        </p:nvSpPr>
        <p:spPr>
          <a:xfrm>
            <a:off x="309096" y="2287593"/>
            <a:ext cx="11044777" cy="1470025"/>
          </a:xfrm>
        </p:spPr>
        <p:txBody>
          <a:bodyPr>
            <a:normAutofit/>
          </a:bodyPr>
          <a:lstStyle/>
          <a:p>
            <a:r>
              <a:rPr lang="en-US" altLang="zh-CN" sz="7200" b="1" dirty="0">
                <a:ea typeface="楷体" panose="02010609060101010101" pitchFamily="49" charset="-122"/>
                <a:sym typeface="Times New Roman" panose="02020603050405020304" pitchFamily="18" charset="0"/>
              </a:rPr>
              <a:t>IO</a:t>
            </a:r>
            <a:r>
              <a:rPr lang="zh-CN" altLang="en-US" sz="7200" b="1" dirty="0">
                <a:ea typeface="楷体" panose="02010609060101010101" pitchFamily="49" charset="-122"/>
                <a:sym typeface="Times New Roman" panose="02020603050405020304" pitchFamily="18" charset="0"/>
              </a:rPr>
              <a:t>流</a:t>
            </a:r>
            <a:endParaRPr lang="zh-CN" altLang="en-US" sz="7200" dirty="0">
              <a:ln w="18415" cmpd="sng">
                <a:noFill/>
                <a:prstDash val="solid"/>
              </a:ln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TextBox 3"/>
          <p:cNvSpPr>
            <a:spLocks noChangeArrowheads="1"/>
          </p:cNvSpPr>
          <p:nvPr/>
        </p:nvSpPr>
        <p:spPr bwMode="auto">
          <a:xfrm>
            <a:off x="1787525" y="5600700"/>
            <a:ext cx="5308607" cy="107721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  <a:p>
            <a:endParaRPr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Arial Unicode MS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71550" y="350838"/>
            <a:ext cx="10910887" cy="619613"/>
          </a:xfrm>
        </p:spPr>
        <p:txBody>
          <a:bodyPr/>
          <a:lstStyle/>
          <a:p>
            <a:r>
              <a:rPr lang="zh-CN" altLang="x-none" b="1" dirty="0">
                <a:sym typeface="Times New Roman" panose="02020603050405020304" pitchFamily="18" charset="0"/>
              </a:rPr>
              <a:t>流的分类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0825" y="984738"/>
            <a:ext cx="11102975" cy="5192225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dirty="0"/>
              <a:t>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/>
          </a:p>
        </p:txBody>
      </p:sp>
      <p:sp>
        <p:nvSpPr>
          <p:cNvPr id="4" name="内容占位符 2"/>
          <p:cNvSpPr txBox="1">
            <a:spLocks noChangeArrowheads="1"/>
          </p:cNvSpPr>
          <p:nvPr/>
        </p:nvSpPr>
        <p:spPr>
          <a:xfrm>
            <a:off x="650875" y="1339850"/>
            <a:ext cx="8713788" cy="33845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    按操作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数据单位</a:t>
            </a: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不同分为：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字节流</a:t>
            </a: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(8 bit)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，字符流</a:t>
            </a:r>
            <a:r>
              <a:rPr lang="en-US" altLang="zh-CN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(16 bit)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    按数据流的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流向</a:t>
            </a: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不同分为：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输入流，输出流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    按流的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角色</a:t>
            </a:r>
            <a:r>
              <a:rPr lang="zh-CN" altLang="en-US" sz="2600" dirty="0">
                <a:ea typeface="宋体" panose="02010600030101010101" pitchFamily="2" charset="-122"/>
                <a:sym typeface="Times New Roman" panose="02020603050405020304" pitchFamily="18" charset="0"/>
              </a:rPr>
              <a:t>的不同分为：</a:t>
            </a:r>
            <a:r>
              <a:rPr lang="zh-CN" altLang="en-US" sz="2600" b="1" dirty="0">
                <a:ea typeface="宋体" panose="02010600030101010101" pitchFamily="2" charset="-122"/>
                <a:sym typeface="Times New Roman" panose="02020603050405020304" pitchFamily="18" charset="0"/>
              </a:rPr>
              <a:t>节点流，处理流</a:t>
            </a:r>
            <a:endParaRPr lang="en-US" altLang="x-none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970226" y="5056609"/>
            <a:ext cx="11574199" cy="15469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9pPr>
          </a:lstStyle>
          <a:p>
            <a:pPr marL="0" indent="0" eaLnBrk="1" hangingPunct="1">
              <a:lnSpc>
                <a:spcPct val="110000"/>
              </a:lnSpc>
            </a:pP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Java的IO流共涉及40多个类，实际上非常规则，都是从如下4个抽象基类派生的。</a:t>
            </a:r>
          </a:p>
          <a:p>
            <a:pPr marL="0" indent="0" eaLnBrk="1" hangingPunct="1">
              <a:lnSpc>
                <a:spcPct val="110000"/>
              </a:lnSpc>
            </a:pP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由这四个类派生出来的子类名称都是以其父类名作为子类名后缀。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6464642"/>
              </p:ext>
            </p:extLst>
          </p:nvPr>
        </p:nvGraphicFramePr>
        <p:xfrm>
          <a:off x="1057275" y="3128963"/>
          <a:ext cx="8249709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9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9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826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(</a:t>
                      </a:r>
                      <a:r>
                        <a:rPr kumimoji="0" lang="zh-CN" altLang="en-US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抽象基类</a:t>
                      </a:r>
                      <a:r>
                        <a:rPr kumimoji="0" lang="en-US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)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字节流</a:t>
                      </a:r>
                      <a:endParaRPr kumimoji="0" lang="zh-CN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字符流</a:t>
                      </a:r>
                      <a:endParaRPr kumimoji="0" lang="zh-CN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输入流</a:t>
                      </a:r>
                      <a:endParaRPr kumimoji="0" lang="zh-CN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InputStream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Reader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826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x-none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输出流</a:t>
                      </a:r>
                      <a:endParaRPr kumimoji="0" lang="zh-CN" altLang="x-none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OutputStream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zh-CN" sz="18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charset="0"/>
                          <a:ea typeface="+mn-ea"/>
                          <a:sym typeface="Arial Unicode MS" charset="0"/>
                        </a:rPr>
                        <a:t>Writer</a:t>
                      </a: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charset="0"/>
                        <a:ea typeface="Arial Unicode MS" charset="0"/>
                      </a:endParaRPr>
                    </a:p>
                    <a:p>
                      <a:pPr algn="ctr"/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42988" y="307975"/>
            <a:ext cx="10768012" cy="752475"/>
          </a:xfrm>
        </p:spPr>
        <p:txBody>
          <a:bodyPr/>
          <a:lstStyle/>
          <a:p>
            <a:r>
              <a:rPr lang="en-US" altLang="zh-CN" b="1" dirty="0">
                <a:sym typeface="Times New Roman" panose="02020603050405020304" pitchFamily="18" charset="0"/>
              </a:rPr>
              <a:t>IO </a:t>
            </a:r>
            <a:r>
              <a:rPr lang="zh-CN" altLang="en-US" b="1" dirty="0">
                <a:sym typeface="Times New Roman" panose="02020603050405020304" pitchFamily="18" charset="0"/>
              </a:rPr>
              <a:t>流体系</a:t>
            </a:r>
            <a:endParaRPr kumimoji="1" lang="zh-CN" alt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425" y="1146176"/>
            <a:ext cx="11057467" cy="4944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B769297C-D93E-4435-9999-EDEABF350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850" y="1571625"/>
            <a:ext cx="9908513" cy="4398413"/>
          </a:xfrm>
          <a:prstGeom prst="rect">
            <a:avLst/>
          </a:prstGeom>
        </p:spPr>
      </p:pic>
      <p:sp>
        <p:nvSpPr>
          <p:cNvPr id="6" name="标题 1">
            <a:extLst>
              <a:ext uri="{FF2B5EF4-FFF2-40B4-BE49-F238E27FC236}">
                <a16:creationId xmlns:a16="http://schemas.microsoft.com/office/drawing/2014/main" id="{C159BB99-F49C-4F39-815C-2FF4864E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7" y="365126"/>
            <a:ext cx="10515600" cy="769408"/>
          </a:xfrm>
        </p:spPr>
        <p:txBody>
          <a:bodyPr/>
          <a:lstStyle/>
          <a:p>
            <a:r>
              <a:rPr lang="zh-CN" altLang="en-US" b="1" dirty="0">
                <a:sym typeface="Times New Roman" panose="02020603050405020304" pitchFamily="18" charset="0"/>
              </a:rPr>
              <a:t>文件字节输入流</a:t>
            </a:r>
            <a:br>
              <a:rPr lang="zh-CN" altLang="en-US" dirty="0"/>
            </a:b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5731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C159BB99-F49C-4F39-815C-2FF4864E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7" y="365126"/>
            <a:ext cx="10515600" cy="769408"/>
          </a:xfrm>
        </p:spPr>
        <p:txBody>
          <a:bodyPr/>
          <a:lstStyle/>
          <a:p>
            <a:r>
              <a:rPr lang="zh-CN" altLang="en-US" b="1" dirty="0">
                <a:sym typeface="Times New Roman" panose="02020603050405020304" pitchFamily="18" charset="0"/>
              </a:rPr>
              <a:t>文件字节输出流</a:t>
            </a:r>
            <a:br>
              <a:rPr lang="zh-CN" altLang="en-US" dirty="0"/>
            </a:br>
            <a:endParaRPr kumimoji="1" lang="zh-CN" altLang="en-US" dirty="0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B3F53F2-E8E0-433D-A1A6-E824166CA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626" y="1688041"/>
            <a:ext cx="11156225" cy="358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286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>
            <a:extLst>
              <a:ext uri="{FF2B5EF4-FFF2-40B4-BE49-F238E27FC236}">
                <a16:creationId xmlns:a16="http://schemas.microsoft.com/office/drawing/2014/main" id="{C159BB99-F49C-4F39-815C-2FF4864E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637" y="365126"/>
            <a:ext cx="10515600" cy="769408"/>
          </a:xfrm>
        </p:spPr>
        <p:txBody>
          <a:bodyPr/>
          <a:lstStyle/>
          <a:p>
            <a:r>
              <a:rPr lang="zh-CN" altLang="en-US" b="1" dirty="0">
                <a:sym typeface="Times New Roman" panose="02020603050405020304" pitchFamily="18" charset="0"/>
              </a:rPr>
              <a:t>文件字节流练习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4" name="内容占位符 2">
            <a:extLst>
              <a:ext uri="{FF2B5EF4-FFF2-40B4-BE49-F238E27FC236}">
                <a16:creationId xmlns:a16="http://schemas.microsoft.com/office/drawing/2014/main" id="{2B265D19-A5EA-40EE-B917-1DE9A369E3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4534"/>
            <a:ext cx="10515600" cy="504242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Calibri" panose="020F0502020204030204" charset="0"/>
                <a:sym typeface="Times New Roman" panose="02020603050405020304" pitchFamily="18" charset="0"/>
              </a:rPr>
              <a:t>编写一个程序，把一个文件复制的到指定文件夹下</a:t>
            </a:r>
            <a:endParaRPr lang="en-US" altLang="zh-CN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solidFill>
                  <a:srgbClr val="FF0000"/>
                </a:solidFill>
                <a:latin typeface="Calibri" panose="020F0502020204030204" charset="0"/>
                <a:sym typeface="Times New Roman" panose="02020603050405020304" pitchFamily="18" charset="0"/>
              </a:rPr>
              <a:t>注意：文件字节流非常通用，可以用来操作字符的文档，还可以操作任何的其他类型文件（图片，压缩包等等），引用字节流直接使用二进制</a:t>
            </a:r>
          </a:p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7176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7" y="365126"/>
            <a:ext cx="10515600" cy="769408"/>
          </a:xfrm>
        </p:spPr>
        <p:txBody>
          <a:bodyPr/>
          <a:lstStyle/>
          <a:p>
            <a:r>
              <a:rPr lang="zh-CN" altLang="en-US" b="1" dirty="0">
                <a:sym typeface="Times New Roman" panose="02020603050405020304" pitchFamily="18" charset="0"/>
              </a:rPr>
              <a:t>文件字符输入流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34534"/>
            <a:ext cx="10515600" cy="504242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latin typeface="Calibri" panose="020F0502020204030204" charset="0"/>
                <a:sym typeface="Times New Roman" panose="02020603050405020304" pitchFamily="18" charset="0"/>
              </a:rPr>
              <a:t>  读取文件操作步骤</a:t>
            </a:r>
            <a:r>
              <a:rPr lang="en-US" altLang="zh-CN" dirty="0">
                <a:latin typeface="Calibri" panose="020F0502020204030204" charset="0"/>
                <a:sym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r>
              <a:rPr lang="en-US" altLang="zh-CN" dirty="0">
                <a:latin typeface="Calibri" panose="020F0502020204030204" charset="0"/>
                <a:sym typeface="Times New Roman" panose="02020603050405020304" pitchFamily="18" charset="0"/>
              </a:rPr>
              <a:t>  1.</a:t>
            </a:r>
            <a:r>
              <a:rPr lang="zh-CN" altLang="en-US" dirty="0">
                <a:latin typeface="Calibri" panose="020F0502020204030204" charset="0"/>
                <a:sym typeface="Times New Roman" panose="02020603050405020304" pitchFamily="18" charset="0"/>
              </a:rPr>
              <a:t>建立一个流对象，将已存在的一个文件加载进流。</a:t>
            </a: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Calibri" panose="020F0502020204030204" charset="0"/>
                <a:sym typeface="Times New Roman" panose="02020603050405020304" pitchFamily="18" charset="0"/>
              </a:rPr>
              <a:t>FileReader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 </a:t>
            </a:r>
            <a:r>
              <a:rPr lang="en-US" altLang="zh-CN" b="1" dirty="0" err="1">
                <a:latin typeface="Calibri" panose="020F0502020204030204" charset="0"/>
                <a:sym typeface="Times New Roman" panose="02020603050405020304" pitchFamily="18" charset="0"/>
              </a:rPr>
              <a:t>fr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 = new </a:t>
            </a:r>
            <a:r>
              <a:rPr lang="en-US" altLang="zh-CN" b="1" dirty="0" err="1">
                <a:latin typeface="Calibri" panose="020F0502020204030204" charset="0"/>
                <a:sym typeface="Times New Roman" panose="02020603050405020304" pitchFamily="18" charset="0"/>
              </a:rPr>
              <a:t>FileReader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(“Test.txt”);</a:t>
            </a:r>
            <a:endParaRPr lang="zh-CN" altLang="en-US" b="1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Ø"/>
            </a:pPr>
            <a:endParaRPr lang="zh-CN" altLang="en-US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Calibri" panose="020F0502020204030204" charset="0"/>
                <a:sym typeface="Times New Roman" panose="02020603050405020304" pitchFamily="18" charset="0"/>
              </a:rPr>
              <a:t>  2.</a:t>
            </a:r>
            <a:r>
              <a:rPr lang="zh-CN" altLang="en-US" dirty="0">
                <a:latin typeface="Calibri" panose="020F0502020204030204" charset="0"/>
                <a:sym typeface="Times New Roman" panose="02020603050405020304" pitchFamily="18" charset="0"/>
              </a:rPr>
              <a:t>创建一个临时存放数据的数组。</a:t>
            </a: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   char[] </a:t>
            </a:r>
            <a:r>
              <a:rPr lang="en-US" altLang="zh-CN" b="1" dirty="0" err="1">
                <a:latin typeface="Calibri" panose="020F0502020204030204" charset="0"/>
                <a:sym typeface="Times New Roman" panose="02020603050405020304" pitchFamily="18" charset="0"/>
              </a:rPr>
              <a:t>ch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 = new char[1024];</a:t>
            </a:r>
            <a:endParaRPr lang="zh-CN" altLang="en-US" b="1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endParaRPr lang="zh-CN" altLang="en-US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latin typeface="Calibri" panose="020F0502020204030204" charset="0"/>
                <a:sym typeface="Times New Roman" panose="02020603050405020304" pitchFamily="18" charset="0"/>
              </a:rPr>
              <a:t> 3.</a:t>
            </a:r>
            <a:r>
              <a:rPr lang="zh-CN" altLang="en-US" dirty="0">
                <a:latin typeface="Calibri" panose="020F0502020204030204" charset="0"/>
                <a:sym typeface="Times New Roman" panose="02020603050405020304" pitchFamily="18" charset="0"/>
              </a:rPr>
              <a:t>调用流对象的读取方法将流中的数据读入到数组中。</a:t>
            </a:r>
          </a:p>
          <a:p>
            <a:pPr marL="0" indent="0">
              <a:buNone/>
            </a:pP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   </a:t>
            </a:r>
            <a:r>
              <a:rPr lang="en-US" altLang="zh-CN" b="1" dirty="0" err="1">
                <a:latin typeface="Calibri" panose="020F0502020204030204" charset="0"/>
                <a:sym typeface="Times New Roman" panose="02020603050405020304" pitchFamily="18" charset="0"/>
              </a:rPr>
              <a:t>fr.read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(</a:t>
            </a:r>
            <a:r>
              <a:rPr lang="en-US" altLang="zh-CN" b="1" dirty="0" err="1">
                <a:latin typeface="Calibri" panose="020F0502020204030204" charset="0"/>
                <a:sym typeface="Times New Roman" panose="02020603050405020304" pitchFamily="18" charset="0"/>
              </a:rPr>
              <a:t>ch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);</a:t>
            </a:r>
            <a:endParaRPr lang="zh-CN" altLang="en-US" b="1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endParaRPr lang="zh-CN" altLang="en-US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212" y="365125"/>
            <a:ext cx="10515600" cy="1325563"/>
          </a:xfrm>
        </p:spPr>
        <p:txBody>
          <a:bodyPr/>
          <a:lstStyle/>
          <a:p>
            <a:r>
              <a:rPr lang="zh-CN" altLang="en-US" b="1">
                <a:sym typeface="Times New Roman" panose="02020603050405020304" pitchFamily="18" charset="0"/>
              </a:rPr>
              <a:t>文件字符输出流</a:t>
            </a:r>
            <a:br>
              <a:rPr lang="en-US" altLang="zh-CN" b="1" dirty="0">
                <a:sym typeface="Times New Roman" panose="02020603050405020304" pitchFamily="18" charset="0"/>
              </a:rPr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1009650" y="1415257"/>
            <a:ext cx="21463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9pPr>
          </a:lstStyle>
          <a:p>
            <a:pPr eaLnBrk="1" hangingPunct="1"/>
            <a:r>
              <a:rPr lang="zh-CN" altLang="en-US" b="1" dirty="0">
                <a:latin typeface="Calibri" panose="020F0502020204030204" charset="0"/>
                <a:ea typeface="宋体" panose="02010600030101010101" pitchFamily="2" charset="-122"/>
              </a:rPr>
              <a:t>写入文件步骤</a:t>
            </a:r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5" name="TextBox 8"/>
          <p:cNvSpPr txBox="1">
            <a:spLocks noChangeArrowheads="1"/>
          </p:cNvSpPr>
          <p:nvPr/>
        </p:nvSpPr>
        <p:spPr bwMode="auto">
          <a:xfrm>
            <a:off x="838200" y="2292278"/>
            <a:ext cx="7418388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9pPr>
          </a:lstStyle>
          <a:p>
            <a:pPr eaLnBrk="1" hangingPunct="1"/>
            <a:r>
              <a:rPr lang="en-US" altLang="zh-CN" sz="2400" dirty="0">
                <a:latin typeface="Calibri" panose="020F0502020204030204" charset="0"/>
              </a:rPr>
              <a:t>  1.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</a:rPr>
              <a:t>创建流对象，建立数据存放文件</a:t>
            </a:r>
            <a:endParaRPr lang="zh-CN" altLang="en-US" sz="2400" dirty="0">
              <a:latin typeface="Calibri" panose="020F0502020204030204" charset="0"/>
            </a:endParaRPr>
          </a:p>
          <a:p>
            <a:pPr marL="0" indent="0" eaLnBrk="1" hangingPunct="1"/>
            <a:r>
              <a:rPr lang="en-US" altLang="zh-CN" sz="2400" b="1" dirty="0">
                <a:latin typeface="Calibri" panose="020F0502020204030204" charset="0"/>
              </a:rPr>
              <a:t>      </a:t>
            </a:r>
            <a:r>
              <a:rPr lang="en-US" altLang="zh-CN" sz="2400" b="1" dirty="0" err="1">
                <a:latin typeface="Calibri" panose="020F0502020204030204" charset="0"/>
              </a:rPr>
              <a:t>FileWriter</a:t>
            </a:r>
            <a:r>
              <a:rPr lang="en-US" altLang="zh-CN" sz="2400" b="1" dirty="0">
                <a:latin typeface="Calibri" panose="020F0502020204030204" charset="0"/>
              </a:rPr>
              <a:t> </a:t>
            </a:r>
            <a:r>
              <a:rPr lang="en-US" altLang="zh-CN" sz="2400" b="1" dirty="0" err="1">
                <a:latin typeface="Calibri" panose="020F0502020204030204" charset="0"/>
              </a:rPr>
              <a:t>fw</a:t>
            </a:r>
            <a:r>
              <a:rPr lang="en-US" altLang="zh-CN" sz="2400" b="1" dirty="0">
                <a:latin typeface="Calibri" panose="020F0502020204030204" charset="0"/>
              </a:rPr>
              <a:t> = new </a:t>
            </a:r>
            <a:r>
              <a:rPr lang="en-US" altLang="zh-CN" sz="2400" b="1" dirty="0" err="1">
                <a:latin typeface="Calibri" panose="020F0502020204030204" charset="0"/>
              </a:rPr>
              <a:t>FileWriter</a:t>
            </a:r>
            <a:r>
              <a:rPr lang="en-US" altLang="zh-CN" sz="2400" b="1" dirty="0">
                <a:latin typeface="Calibri" panose="020F0502020204030204" charset="0"/>
              </a:rPr>
              <a:t>(“Test.txt”);</a:t>
            </a:r>
            <a:endParaRPr lang="zh-CN" altLang="en-US" sz="2400" b="1" dirty="0">
              <a:latin typeface="Calibri" panose="020F0502020204030204" charset="0"/>
            </a:endParaRPr>
          </a:p>
          <a:p>
            <a:pPr eaLnBrk="1" hangingPunct="1"/>
            <a:endParaRPr lang="zh-CN" altLang="en-US" sz="2400" dirty="0">
              <a:latin typeface="Calibri" panose="020F050202020403020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charset="0"/>
              </a:rPr>
              <a:t>  2.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</a:rPr>
              <a:t>调用流对象的写入方法，将数据写入流</a:t>
            </a:r>
            <a:endParaRPr lang="zh-CN" altLang="en-US" sz="2400" dirty="0">
              <a:latin typeface="Calibri" panose="020F0502020204030204" charset="0"/>
            </a:endParaRPr>
          </a:p>
          <a:p>
            <a:pPr marL="0" indent="0" eaLnBrk="1" hangingPunct="1"/>
            <a:r>
              <a:rPr lang="en-US" altLang="zh-CN" sz="2400" b="1" dirty="0">
                <a:latin typeface="Calibri" panose="020F0502020204030204" charset="0"/>
              </a:rPr>
              <a:t>      </a:t>
            </a:r>
            <a:r>
              <a:rPr lang="en-US" altLang="zh-CN" sz="2400" b="1" dirty="0" err="1">
                <a:latin typeface="Calibri" panose="020F0502020204030204" charset="0"/>
              </a:rPr>
              <a:t>fw.write</a:t>
            </a:r>
            <a:r>
              <a:rPr lang="en-US" altLang="zh-CN" sz="2400" b="1" dirty="0">
                <a:latin typeface="Calibri" panose="020F0502020204030204" charset="0"/>
              </a:rPr>
              <a:t>(“text”);</a:t>
            </a:r>
            <a:endParaRPr lang="zh-CN" altLang="en-US" sz="2400" b="1" dirty="0">
              <a:latin typeface="Calibri" panose="020F0502020204030204" charset="0"/>
            </a:endParaRPr>
          </a:p>
          <a:p>
            <a:pPr eaLnBrk="1" hangingPunct="1"/>
            <a:r>
              <a:rPr lang="zh-CN" altLang="en-US" sz="2400" dirty="0">
                <a:latin typeface="Calibri" panose="020F0502020204030204" charset="0"/>
              </a:rPr>
              <a:t>  </a:t>
            </a:r>
            <a:r>
              <a:rPr lang="en-US" altLang="zh-CN" sz="2400" dirty="0">
                <a:latin typeface="Calibri" panose="020F0502020204030204" charset="0"/>
              </a:rPr>
              <a:t>2.1 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</a:rPr>
              <a:t>输出流关闭之前需要清空缓存</a:t>
            </a:r>
          </a:p>
          <a:p>
            <a:pPr eaLnBrk="1" hangingPunct="1"/>
            <a:r>
              <a:rPr lang="en-US" altLang="zh-CN" sz="2400" dirty="0">
                <a:latin typeface="Calibri" panose="020F0502020204030204" charset="0"/>
                <a:ea typeface="宋体" panose="02010600030101010101" pitchFamily="2" charset="-122"/>
              </a:rPr>
              <a:t>	fw.flush();</a:t>
            </a:r>
            <a:endParaRPr lang="zh-CN" altLang="en-US" sz="2400" dirty="0">
              <a:latin typeface="Calibri" panose="020F0502020204030204" charset="0"/>
            </a:endParaRPr>
          </a:p>
          <a:p>
            <a:pPr eaLnBrk="1" hangingPunct="1"/>
            <a:r>
              <a:rPr lang="en-US" altLang="zh-CN" sz="2400" dirty="0">
                <a:latin typeface="Calibri" panose="020F0502020204030204" charset="0"/>
              </a:rPr>
              <a:t>  3.</a:t>
            </a:r>
            <a:r>
              <a:rPr lang="zh-CN" altLang="en-US" sz="2400" dirty="0">
                <a:latin typeface="Calibri" panose="020F0502020204030204" charset="0"/>
                <a:ea typeface="宋体" panose="02010600030101010101" pitchFamily="2" charset="-122"/>
              </a:rPr>
              <a:t>关闭流资源，并将流中的数据清空到文件中。</a:t>
            </a:r>
            <a:endParaRPr lang="zh-CN" altLang="en-US" sz="2400" dirty="0">
              <a:latin typeface="Calibri" panose="020F0502020204030204" charset="0"/>
            </a:endParaRPr>
          </a:p>
          <a:p>
            <a:pPr marL="0" indent="0" eaLnBrk="1" hangingPunct="1"/>
            <a:r>
              <a:rPr lang="en-US" altLang="zh-CN" sz="2400" b="1" dirty="0">
                <a:latin typeface="Calibri" panose="020F0502020204030204" charset="0"/>
              </a:rPr>
              <a:t>      </a:t>
            </a:r>
            <a:r>
              <a:rPr lang="en-US" altLang="zh-CN" sz="2400" b="1" dirty="0" err="1">
                <a:latin typeface="Calibri" panose="020F0502020204030204" charset="0"/>
              </a:rPr>
              <a:t>fw.close</a:t>
            </a:r>
            <a:r>
              <a:rPr lang="en-US" altLang="zh-CN" sz="2400" b="1" dirty="0">
                <a:latin typeface="Calibri" panose="020F0502020204030204" charset="0"/>
              </a:rPr>
              <a:t>();</a:t>
            </a:r>
            <a:endParaRPr lang="en-US" altLang="zh-CN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dirty="0">
              <a:solidFill>
                <a:srgbClr val="FF0000"/>
              </a:solidFill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954088" y="496356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9pPr>
          </a:lstStyle>
          <a:p>
            <a:pPr eaLnBrk="1" hangingPunct="1"/>
            <a:r>
              <a:rPr lang="zh-CN" altLang="en-US" sz="4400" b="1" dirty="0">
                <a:solidFill>
                  <a:srgbClr val="FF0000"/>
                </a:solidFill>
                <a:ea typeface="宋体" panose="02010600030101010101" pitchFamily="2" charset="-122"/>
              </a:rPr>
              <a:t>注  意</a:t>
            </a:r>
            <a:endParaRPr lang="zh-CN" altLang="en-US" sz="4400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825499" y="2094441"/>
            <a:ext cx="9097433" cy="2596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9pPr>
          </a:lstStyle>
          <a:p>
            <a:pPr marL="0" indent="0" eaLnBrk="1" hangingPunct="1"/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 定义文件路径时，注意：可以用“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Calibri" panose="020F0502020204030204" charset="0"/>
              </a:rPr>
              <a:t>/”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或者“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charset="0"/>
                <a:sym typeface="Calibri" panose="020F0502020204030204" charset="0"/>
              </a:rPr>
              <a:t>\\”</a:t>
            </a:r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。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/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 在写入一个文件时，如果目录下有同名文件将被覆盖。</a:t>
            </a:r>
            <a:endParaRPr lang="zh-CN" altLang="en-US" sz="2800" dirty="0">
              <a:solidFill>
                <a:srgbClr val="FF0000"/>
              </a:solidFill>
            </a:endParaRPr>
          </a:p>
          <a:p>
            <a:pPr eaLnBrk="1" hangingPunct="1"/>
            <a:endParaRPr lang="zh-CN" altLang="en-US" sz="2800" dirty="0">
              <a:solidFill>
                <a:srgbClr val="FF0000"/>
              </a:solidFill>
            </a:endParaRPr>
          </a:p>
          <a:p>
            <a:pPr marL="0" indent="0" eaLnBrk="1" hangingPunct="1"/>
            <a:r>
              <a:rPr lang="zh-CN" altLang="en-US" sz="2800" dirty="0">
                <a:solidFill>
                  <a:srgbClr val="FF0000"/>
                </a:solidFill>
                <a:ea typeface="宋体" panose="02010600030101010101" pitchFamily="2" charset="-122"/>
              </a:rPr>
              <a:t> 在读取文件时，必须保证该文件已存在，否则出异常。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971551" y="456365"/>
            <a:ext cx="8689724" cy="936104"/>
          </a:xfrm>
        </p:spPr>
        <p:txBody>
          <a:bodyPr/>
          <a:lstStyle/>
          <a:p>
            <a:r>
              <a:rPr lang="zh-CN" altLang="x-none" sz="4000" b="1" dirty="0">
                <a:latin typeface="宋体" panose="02010600030101010101" pitchFamily="2" charset="-122"/>
              </a:rPr>
              <a:t>处理流之一：缓冲流</a:t>
            </a:r>
            <a:endParaRPr lang="zh-CN" altLang="en-US" sz="4000" b="1" dirty="0"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982133" y="1463906"/>
            <a:ext cx="9328709" cy="43939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为了提高数据读写的速度，</a:t>
            </a:r>
            <a:r>
              <a:rPr lang="en-US" altLang="zh-CN" sz="2400" dirty="0">
                <a:sym typeface="Times New Roman" panose="02020603050405020304" pitchFamily="18" charset="0"/>
              </a:rPr>
              <a:t>Java API</a:t>
            </a:r>
            <a:r>
              <a:rPr lang="zh-CN" altLang="en-US" sz="2400" dirty="0">
                <a:sym typeface="Times New Roman" panose="02020603050405020304" pitchFamily="18" charset="0"/>
              </a:rPr>
              <a:t>提供了带缓冲功能的流类，在使用这些流类时，会创建一个内部缓冲区数组</a:t>
            </a: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根据数据操作单位可以把缓冲流分为：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BufferedInputStream</a:t>
            </a:r>
            <a:r>
              <a:rPr lang="en-US" altLang="zh-CN" sz="2400" b="1" dirty="0"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sym typeface="Times New Roman" panose="02020603050405020304" pitchFamily="18" charset="0"/>
              </a:rPr>
              <a:t>和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BufferedOutputStream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BufferedReader</a:t>
            </a:r>
            <a:r>
              <a:rPr lang="en-US" altLang="zh-CN" sz="2400" b="1" dirty="0">
                <a:sym typeface="Times New Roman" panose="02020603050405020304" pitchFamily="18" charset="0"/>
              </a:rPr>
              <a:t> </a:t>
            </a:r>
            <a:r>
              <a:rPr lang="zh-CN" altLang="en-US" sz="2400" b="1" dirty="0">
                <a:sym typeface="Times New Roman" panose="02020603050405020304" pitchFamily="18" charset="0"/>
              </a:rPr>
              <a:t>和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BufferedWriter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缓冲流要“套接”在相应的节点流之上，对读写的数据提供了缓冲的功能，提高了读写的效率，同时增加了一些新的方法</a:t>
            </a: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对于输出的缓冲流，写出的数据会先在内存中缓存，使用</a:t>
            </a:r>
            <a:r>
              <a:rPr lang="en-US" altLang="zh-CN" sz="2400" dirty="0">
                <a:sym typeface="Times New Roman" panose="02020603050405020304" pitchFamily="18" charset="0"/>
              </a:rPr>
              <a:t>flush()</a:t>
            </a:r>
            <a:r>
              <a:rPr lang="zh-CN" altLang="en-US" sz="2400" dirty="0">
                <a:sym typeface="Times New Roman" panose="02020603050405020304" pitchFamily="18" charset="0"/>
              </a:rPr>
              <a:t>将会使内存中的数据立刻写出</a:t>
            </a:r>
            <a:endParaRPr lang="zh-CN" alt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注意：缓冲流是把数据缓冲到内存中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500" y="493714"/>
            <a:ext cx="10515600" cy="583142"/>
          </a:xfrm>
        </p:spPr>
        <p:txBody>
          <a:bodyPr/>
          <a:lstStyle/>
          <a:p>
            <a:r>
              <a:rPr lang="zh-CN" altLang="en-US" b="1" dirty="0">
                <a:latin typeface="Calibri" panose="020F0502020204030204" charset="0"/>
              </a:rPr>
              <a:t>处理流之二：转换流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3913" y="1134006"/>
            <a:ext cx="10515600" cy="522869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转换流提供了在字节流和字符流之间的转换</a:t>
            </a:r>
            <a:endParaRPr lang="en-US" altLang="zh-CN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Java API</a:t>
            </a:r>
            <a:r>
              <a:rPr lang="zh-CN" altLang="en-US" sz="2400" dirty="0">
                <a:sym typeface="Times New Roman" panose="02020603050405020304" pitchFamily="18" charset="0"/>
              </a:rPr>
              <a:t>提供了两个转换流：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</a:t>
            </a:r>
            <a:r>
              <a:rPr lang="en-US" altLang="zh-CN" b="1" dirty="0" err="1">
                <a:sym typeface="Times New Roman" panose="02020603050405020304" pitchFamily="18" charset="0"/>
              </a:rPr>
              <a:t>InputStreamReader</a:t>
            </a:r>
            <a:r>
              <a:rPr lang="zh-CN" altLang="en-US" b="1" dirty="0">
                <a:sym typeface="Times New Roman" panose="02020603050405020304" pitchFamily="18" charset="0"/>
              </a:rPr>
              <a:t>和</a:t>
            </a:r>
            <a:r>
              <a:rPr lang="en-US" altLang="zh-CN" b="1" dirty="0" err="1">
                <a:sym typeface="Times New Roman" panose="02020603050405020304" pitchFamily="18" charset="0"/>
              </a:rPr>
              <a:t>OutputStreamWriter</a:t>
            </a:r>
            <a:endParaRPr lang="en-US" altLang="zh-CN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字节流中的数据都是字符时，转成字符流操作更高效。</a:t>
            </a:r>
            <a:endParaRPr lang="en-US" altLang="zh-CN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    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InputStreamReader</a:t>
            </a:r>
            <a:endParaRPr lang="en-US" altLang="zh-CN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用于将字节流中读取到的字节按指定字符集解码成字符。需要和                            </a:t>
            </a:r>
            <a:r>
              <a:rPr lang="en-US" altLang="zh-CN" sz="2400" dirty="0" err="1">
                <a:sym typeface="Times New Roman" panose="02020603050405020304" pitchFamily="18" charset="0"/>
              </a:rPr>
              <a:t>InputStream</a:t>
            </a:r>
            <a:r>
              <a:rPr lang="zh-CN" altLang="en-US" sz="2400" dirty="0">
                <a:sym typeface="Times New Roman" panose="02020603050405020304" pitchFamily="18" charset="0"/>
              </a:rPr>
              <a:t>“套接”。</a:t>
            </a:r>
            <a:endParaRPr lang="en-US" altLang="zh-CN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构造方法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     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InputStreamReader</a:t>
            </a:r>
            <a:r>
              <a:rPr lang="en-US" altLang="zh-CN" sz="2400" b="1" dirty="0">
                <a:sym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InputStream</a:t>
            </a:r>
            <a:r>
              <a:rPr lang="en-US" altLang="zh-CN" sz="2400" b="1" dirty="0">
                <a:sym typeface="Times New Roman" panose="02020603050405020304" pitchFamily="18" charset="0"/>
              </a:rPr>
              <a:t> in)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public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InputSreamReader</a:t>
            </a:r>
            <a:r>
              <a:rPr lang="en-US" altLang="zh-CN" sz="2400" b="1" dirty="0">
                <a:sym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InputStream</a:t>
            </a:r>
            <a:r>
              <a:rPr lang="en-US" altLang="zh-CN" sz="2400" b="1" dirty="0"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in,String</a:t>
            </a:r>
            <a:r>
              <a:rPr lang="en-US" altLang="zh-CN" sz="2400" b="1" dirty="0"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charsetName</a:t>
            </a:r>
            <a:r>
              <a:rPr lang="en-US" altLang="zh-CN" sz="2400" b="1" dirty="0">
                <a:sym typeface="Times New Roman" panose="02020603050405020304" pitchFamily="18" charset="0"/>
              </a:rPr>
              <a:t>)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          如： </a:t>
            </a:r>
            <a:r>
              <a:rPr lang="en-US" altLang="zh-CN" sz="2400" dirty="0">
                <a:sym typeface="Times New Roman" panose="02020603050405020304" pitchFamily="18" charset="0"/>
              </a:rPr>
              <a:t>Reader </a:t>
            </a:r>
            <a:r>
              <a:rPr lang="en-US" altLang="zh-CN" sz="2400" dirty="0" err="1">
                <a:sym typeface="Times New Roman" panose="02020603050405020304" pitchFamily="18" charset="0"/>
              </a:rPr>
              <a:t>isr</a:t>
            </a:r>
            <a:r>
              <a:rPr lang="en-US" altLang="zh-CN" sz="2400" dirty="0">
                <a:sym typeface="Times New Roman" panose="02020603050405020304" pitchFamily="18" charset="0"/>
              </a:rPr>
              <a:t> = new   </a:t>
            </a:r>
            <a:r>
              <a:rPr lang="en-US" altLang="zh-CN" sz="2400" dirty="0" err="1">
                <a:sym typeface="Times New Roman" panose="02020603050405020304" pitchFamily="18" charset="0"/>
              </a:rPr>
              <a:t>InputStreamReader</a:t>
            </a:r>
            <a:r>
              <a:rPr lang="en-US" altLang="zh-CN" sz="2400" dirty="0">
                <a:sym typeface="Times New Roman" panose="02020603050405020304" pitchFamily="18" charset="0"/>
              </a:rPr>
              <a:t>(System.in,”ISO5334_1”);</a:t>
            </a:r>
            <a:endParaRPr lang="zh-CN" altLang="en-US" sz="2400" dirty="0"/>
          </a:p>
          <a:p>
            <a:pPr>
              <a:buFont typeface="Arial" panose="020B0604020202020204" pitchFamily="34" charset="0"/>
              <a:buChar char="l"/>
            </a:pPr>
            <a:endParaRPr lang="en-US" altLang="x-none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34059" y="486400"/>
            <a:ext cx="8429684" cy="461665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 err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JavaSE</a:t>
            </a: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知识图解</a:t>
            </a:r>
          </a:p>
        </p:txBody>
      </p:sp>
      <p:sp>
        <p:nvSpPr>
          <p:cNvPr id="5" name="TextBox 132"/>
          <p:cNvSpPr txBox="1"/>
          <p:nvPr/>
        </p:nvSpPr>
        <p:spPr>
          <a:xfrm>
            <a:off x="1663131" y="1207089"/>
            <a:ext cx="158417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发展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历程</a:t>
            </a:r>
          </a:p>
        </p:txBody>
      </p:sp>
      <p:sp>
        <p:nvSpPr>
          <p:cNvPr id="6" name="TextBox 133"/>
          <p:cNvSpPr txBox="1"/>
          <p:nvPr/>
        </p:nvSpPr>
        <p:spPr>
          <a:xfrm>
            <a:off x="3538201" y="1200761"/>
            <a:ext cx="149136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环境搭建</a:t>
            </a:r>
          </a:p>
        </p:txBody>
      </p:sp>
      <p:sp>
        <p:nvSpPr>
          <p:cNvPr id="7" name="TextBox 134"/>
          <p:cNvSpPr txBox="1"/>
          <p:nvPr/>
        </p:nvSpPr>
        <p:spPr>
          <a:xfrm>
            <a:off x="7104225" y="1187979"/>
            <a:ext cx="1456123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基础程序设计</a:t>
            </a:r>
          </a:p>
        </p:txBody>
      </p:sp>
      <p:sp>
        <p:nvSpPr>
          <p:cNvPr id="8" name="TextBox 135"/>
          <p:cNvSpPr txBox="1"/>
          <p:nvPr/>
        </p:nvSpPr>
        <p:spPr>
          <a:xfrm>
            <a:off x="6095201" y="2196771"/>
            <a:ext cx="109889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数据类型</a:t>
            </a:r>
          </a:p>
        </p:txBody>
      </p:sp>
      <p:sp>
        <p:nvSpPr>
          <p:cNvPr id="9" name="TextBox 136"/>
          <p:cNvSpPr txBox="1"/>
          <p:nvPr/>
        </p:nvSpPr>
        <p:spPr>
          <a:xfrm>
            <a:off x="8199859" y="2201759"/>
            <a:ext cx="11097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流程控制</a:t>
            </a:r>
          </a:p>
        </p:txBody>
      </p:sp>
      <p:sp>
        <p:nvSpPr>
          <p:cNvPr id="10" name="TextBox 137"/>
          <p:cNvSpPr txBox="1"/>
          <p:nvPr/>
        </p:nvSpPr>
        <p:spPr>
          <a:xfrm>
            <a:off x="7247168" y="2198561"/>
            <a:ext cx="91306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运算符</a:t>
            </a:r>
          </a:p>
        </p:txBody>
      </p:sp>
      <p:sp>
        <p:nvSpPr>
          <p:cNvPr id="11" name="TextBox 138"/>
          <p:cNvSpPr txBox="1"/>
          <p:nvPr/>
        </p:nvSpPr>
        <p:spPr>
          <a:xfrm>
            <a:off x="9366701" y="2193431"/>
            <a:ext cx="69873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数组</a:t>
            </a:r>
          </a:p>
        </p:txBody>
      </p:sp>
      <p:sp>
        <p:nvSpPr>
          <p:cNvPr id="12" name="TextBox 139"/>
          <p:cNvSpPr txBox="1"/>
          <p:nvPr/>
        </p:nvSpPr>
        <p:spPr>
          <a:xfrm>
            <a:off x="7157974" y="2993039"/>
            <a:ext cx="144895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面向对象编程</a:t>
            </a:r>
          </a:p>
        </p:txBody>
      </p:sp>
      <p:sp>
        <p:nvSpPr>
          <p:cNvPr id="13" name="TextBox 140"/>
          <p:cNvSpPr txBox="1"/>
          <p:nvPr/>
        </p:nvSpPr>
        <p:spPr>
          <a:xfrm>
            <a:off x="5541536" y="3813328"/>
            <a:ext cx="617662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类和对象</a:t>
            </a:r>
          </a:p>
        </p:txBody>
      </p:sp>
      <p:sp>
        <p:nvSpPr>
          <p:cNvPr id="14" name="TextBox 141"/>
          <p:cNvSpPr txBox="1"/>
          <p:nvPr/>
        </p:nvSpPr>
        <p:spPr>
          <a:xfrm>
            <a:off x="6335818" y="3798411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属性</a:t>
            </a:r>
          </a:p>
        </p:txBody>
      </p:sp>
      <p:sp>
        <p:nvSpPr>
          <p:cNvPr id="15" name="TextBox 142"/>
          <p:cNvSpPr txBox="1"/>
          <p:nvPr/>
        </p:nvSpPr>
        <p:spPr>
          <a:xfrm>
            <a:off x="7019548" y="3822319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方法</a:t>
            </a:r>
          </a:p>
        </p:txBody>
      </p:sp>
      <p:sp>
        <p:nvSpPr>
          <p:cNvPr id="16" name="TextBox 143"/>
          <p:cNvSpPr txBox="1"/>
          <p:nvPr/>
        </p:nvSpPr>
        <p:spPr>
          <a:xfrm>
            <a:off x="9408991" y="3802899"/>
            <a:ext cx="65155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设计</a:t>
            </a:r>
            <a:endParaRPr lang="en-US" altLang="zh-CN" sz="140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模式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17" name="TextBox 144"/>
          <p:cNvSpPr txBox="1"/>
          <p:nvPr/>
        </p:nvSpPr>
        <p:spPr>
          <a:xfrm>
            <a:off x="8588371" y="380083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接口</a:t>
            </a:r>
          </a:p>
        </p:txBody>
      </p:sp>
      <p:sp>
        <p:nvSpPr>
          <p:cNvPr id="18" name="TextBox 145"/>
          <p:cNvSpPr txBox="1"/>
          <p:nvPr/>
        </p:nvSpPr>
        <p:spPr>
          <a:xfrm>
            <a:off x="7737023" y="3802001"/>
            <a:ext cx="653395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三大特性</a:t>
            </a:r>
          </a:p>
        </p:txBody>
      </p:sp>
      <p:sp>
        <p:nvSpPr>
          <p:cNvPr id="19" name="TextBox 146"/>
          <p:cNvSpPr txBox="1"/>
          <p:nvPr/>
        </p:nvSpPr>
        <p:spPr>
          <a:xfrm>
            <a:off x="6713488" y="4652010"/>
            <a:ext cx="141370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应用程序开发</a:t>
            </a:r>
          </a:p>
        </p:txBody>
      </p:sp>
      <p:sp>
        <p:nvSpPr>
          <p:cNvPr id="20" name="TextBox 147"/>
          <p:cNvSpPr txBox="1"/>
          <p:nvPr/>
        </p:nvSpPr>
        <p:spPr>
          <a:xfrm>
            <a:off x="3717585" y="5630631"/>
            <a:ext cx="812219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JDBC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1" name="TextBox 148"/>
          <p:cNvSpPr txBox="1"/>
          <p:nvPr/>
        </p:nvSpPr>
        <p:spPr>
          <a:xfrm>
            <a:off x="4632221" y="5636245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</p:txBody>
      </p:sp>
      <p:sp>
        <p:nvSpPr>
          <p:cNvPr id="22" name="TextBox 149"/>
          <p:cNvSpPr txBox="1"/>
          <p:nvPr/>
        </p:nvSpPr>
        <p:spPr>
          <a:xfrm>
            <a:off x="5448041" y="5625053"/>
            <a:ext cx="1025978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异常处理</a:t>
            </a:r>
          </a:p>
        </p:txBody>
      </p:sp>
      <p:sp>
        <p:nvSpPr>
          <p:cNvPr id="23" name="TextBox 151"/>
          <p:cNvSpPr txBox="1"/>
          <p:nvPr/>
        </p:nvSpPr>
        <p:spPr>
          <a:xfrm>
            <a:off x="6576437" y="5630783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类库</a:t>
            </a:r>
          </a:p>
        </p:txBody>
      </p:sp>
      <p:sp>
        <p:nvSpPr>
          <p:cNvPr id="24" name="TextBox 152"/>
          <p:cNvSpPr txBox="1"/>
          <p:nvPr/>
        </p:nvSpPr>
        <p:spPr>
          <a:xfrm>
            <a:off x="7319977" y="5625053"/>
            <a:ext cx="8102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多线程</a:t>
            </a:r>
          </a:p>
        </p:txBody>
      </p:sp>
      <p:sp>
        <p:nvSpPr>
          <p:cNvPr id="25" name="TextBox 153"/>
          <p:cNvSpPr txBox="1"/>
          <p:nvPr/>
        </p:nvSpPr>
        <p:spPr>
          <a:xfrm>
            <a:off x="8195061" y="5633724"/>
            <a:ext cx="452847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6" name="TextBox 154"/>
          <p:cNvSpPr txBox="1"/>
          <p:nvPr/>
        </p:nvSpPr>
        <p:spPr>
          <a:xfrm>
            <a:off x="8736677" y="5641942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</a:p>
        </p:txBody>
      </p:sp>
      <p:sp>
        <p:nvSpPr>
          <p:cNvPr id="27" name="TextBox 155"/>
          <p:cNvSpPr txBox="1"/>
          <p:nvPr/>
        </p:nvSpPr>
        <p:spPr>
          <a:xfrm>
            <a:off x="9420482" y="5647780"/>
            <a:ext cx="61766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</a:t>
            </a:r>
          </a:p>
        </p:txBody>
      </p:sp>
      <p:sp>
        <p:nvSpPr>
          <p:cNvPr id="28" name="TextBox 156"/>
          <p:cNvSpPr txBox="1"/>
          <p:nvPr/>
        </p:nvSpPr>
        <p:spPr>
          <a:xfrm>
            <a:off x="1658158" y="5650321"/>
            <a:ext cx="125539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连接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Oracle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sp>
        <p:nvSpPr>
          <p:cNvPr id="29" name="TextBox 158"/>
          <p:cNvSpPr txBox="1"/>
          <p:nvPr/>
        </p:nvSpPr>
        <p:spPr>
          <a:xfrm>
            <a:off x="3589411" y="4094977"/>
            <a:ext cx="1286655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140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新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特性</a:t>
            </a:r>
          </a:p>
        </p:txBody>
      </p:sp>
      <p:cxnSp>
        <p:nvCxnSpPr>
          <p:cNvPr id="30" name="直接箭头连接符 29"/>
          <p:cNvCxnSpPr/>
          <p:nvPr/>
        </p:nvCxnSpPr>
        <p:spPr>
          <a:xfrm>
            <a:off x="7824755" y="1625488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1" name="肘形连接符 30"/>
          <p:cNvCxnSpPr/>
          <p:nvPr/>
        </p:nvCxnSpPr>
        <p:spPr>
          <a:xfrm rot="10800000" flipV="1">
            <a:off x="6619855" y="1856615"/>
            <a:ext cx="1422293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2" name="肘形连接符 31"/>
          <p:cNvCxnSpPr/>
          <p:nvPr/>
        </p:nvCxnSpPr>
        <p:spPr>
          <a:xfrm>
            <a:off x="7806167" y="1856616"/>
            <a:ext cx="1864470" cy="288033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3" name="肘形连接符 32"/>
          <p:cNvCxnSpPr/>
          <p:nvPr/>
        </p:nvCxnSpPr>
        <p:spPr>
          <a:xfrm rot="16200000" flipH="1">
            <a:off x="4292954" y="2410064"/>
            <a:ext cx="3462300" cy="136477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4" name="直接箭头连接符 33"/>
          <p:cNvCxnSpPr>
            <a:endCxn id="12" idx="1"/>
          </p:cNvCxnSpPr>
          <p:nvPr/>
        </p:nvCxnSpPr>
        <p:spPr>
          <a:xfrm flipV="1">
            <a:off x="5376132" y="3146928"/>
            <a:ext cx="1781843" cy="58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5" name="肘形连接符 34"/>
          <p:cNvCxnSpPr/>
          <p:nvPr/>
        </p:nvCxnSpPr>
        <p:spPr>
          <a:xfrm rot="5400000">
            <a:off x="7390738" y="3237153"/>
            <a:ext cx="392262" cy="62823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6" name="肘形连接符 35"/>
          <p:cNvCxnSpPr/>
          <p:nvPr/>
        </p:nvCxnSpPr>
        <p:spPr>
          <a:xfrm rot="16200000" flipH="1">
            <a:off x="8705610" y="2564159"/>
            <a:ext cx="382879" cy="1964833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7" name="肘形连接符 36"/>
          <p:cNvCxnSpPr/>
          <p:nvPr/>
        </p:nvCxnSpPr>
        <p:spPr>
          <a:xfrm rot="5400000">
            <a:off x="7084404" y="2913964"/>
            <a:ext cx="375408" cy="128504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8" name="肘形连接符 37"/>
          <p:cNvCxnSpPr/>
          <p:nvPr/>
        </p:nvCxnSpPr>
        <p:spPr>
          <a:xfrm rot="5400000">
            <a:off x="6684782" y="2502011"/>
            <a:ext cx="345515" cy="208690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39" name="肘形连接符 38"/>
          <p:cNvCxnSpPr/>
          <p:nvPr/>
        </p:nvCxnSpPr>
        <p:spPr>
          <a:xfrm rot="16200000" flipH="1">
            <a:off x="8209158" y="3074259"/>
            <a:ext cx="367917" cy="956966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0" name="肘形连接符 39"/>
          <p:cNvCxnSpPr/>
          <p:nvPr/>
        </p:nvCxnSpPr>
        <p:spPr>
          <a:xfrm rot="5400000">
            <a:off x="5452889" y="3627352"/>
            <a:ext cx="583178" cy="3364185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1" name="肘形连接符 40"/>
          <p:cNvCxnSpPr/>
          <p:nvPr/>
        </p:nvCxnSpPr>
        <p:spPr>
          <a:xfrm rot="5400000">
            <a:off x="5871607" y="4046070"/>
            <a:ext cx="583178" cy="252674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2" name="肘形连接符 41"/>
          <p:cNvCxnSpPr/>
          <p:nvPr/>
        </p:nvCxnSpPr>
        <p:spPr>
          <a:xfrm rot="5400000">
            <a:off x="6373871" y="4534277"/>
            <a:ext cx="569123" cy="1536279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3" name="肘形连接符 42"/>
          <p:cNvCxnSpPr/>
          <p:nvPr/>
        </p:nvCxnSpPr>
        <p:spPr>
          <a:xfrm rot="5400000">
            <a:off x="6856411" y="5030874"/>
            <a:ext cx="583178" cy="55714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4" name="肘形连接符 43"/>
          <p:cNvCxnSpPr/>
          <p:nvPr/>
        </p:nvCxnSpPr>
        <p:spPr>
          <a:xfrm rot="16200000" flipH="1">
            <a:off x="7278565" y="5165859"/>
            <a:ext cx="583178" cy="28716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5" name="肘形连接符 44"/>
          <p:cNvCxnSpPr/>
          <p:nvPr/>
        </p:nvCxnSpPr>
        <p:spPr>
          <a:xfrm rot="16200000" flipH="1">
            <a:off x="7632218" y="4812206"/>
            <a:ext cx="583178" cy="99447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6" name="肘形连接符 45"/>
          <p:cNvCxnSpPr/>
          <p:nvPr/>
        </p:nvCxnSpPr>
        <p:spPr>
          <a:xfrm rot="16200000" flipH="1">
            <a:off x="7923997" y="4493132"/>
            <a:ext cx="624087" cy="1618938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7" name="肘形连接符 46"/>
          <p:cNvCxnSpPr/>
          <p:nvPr/>
        </p:nvCxnSpPr>
        <p:spPr>
          <a:xfrm rot="16200000" flipH="1">
            <a:off x="8307503" y="4142729"/>
            <a:ext cx="583178" cy="2345044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48" name="直接箭头连接符 47"/>
          <p:cNvCxnSpPr/>
          <p:nvPr/>
        </p:nvCxnSpPr>
        <p:spPr>
          <a:xfrm rot="10800000" flipV="1">
            <a:off x="2914137" y="5800555"/>
            <a:ext cx="791745" cy="610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49" name="TextBox 168"/>
          <p:cNvSpPr txBox="1"/>
          <p:nvPr/>
        </p:nvSpPr>
        <p:spPr>
          <a:xfrm>
            <a:off x="3304429" y="1992668"/>
            <a:ext cx="1477370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Eclipse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使用</a:t>
            </a:r>
          </a:p>
        </p:txBody>
      </p:sp>
      <p:cxnSp>
        <p:nvCxnSpPr>
          <p:cNvPr id="50" name="直接箭头连接符 49"/>
          <p:cNvCxnSpPr>
            <a:endCxn id="49" idx="3"/>
          </p:cNvCxnSpPr>
          <p:nvPr/>
        </p:nvCxnSpPr>
        <p:spPr>
          <a:xfrm rot="10800000" flipV="1">
            <a:off x="4781799" y="2144646"/>
            <a:ext cx="558584" cy="191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sp>
        <p:nvSpPr>
          <p:cNvPr id="51" name="TextBox 199"/>
          <p:cNvSpPr txBox="1"/>
          <p:nvPr/>
        </p:nvSpPr>
        <p:spPr>
          <a:xfrm>
            <a:off x="1661356" y="2380687"/>
            <a:ext cx="114482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泛型</a:t>
            </a:r>
          </a:p>
        </p:txBody>
      </p:sp>
      <p:sp>
        <p:nvSpPr>
          <p:cNvPr id="52" name="TextBox 200"/>
          <p:cNvSpPr txBox="1"/>
          <p:nvPr/>
        </p:nvSpPr>
        <p:spPr>
          <a:xfrm>
            <a:off x="1652860" y="2998310"/>
            <a:ext cx="115332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</a:p>
        </p:txBody>
      </p:sp>
      <p:sp>
        <p:nvSpPr>
          <p:cNvPr id="53" name="TextBox 201"/>
          <p:cNvSpPr txBox="1"/>
          <p:nvPr/>
        </p:nvSpPr>
        <p:spPr>
          <a:xfrm>
            <a:off x="1652859" y="3602289"/>
            <a:ext cx="1206591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装箱</a:t>
            </a:r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/</a:t>
            </a:r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拆箱</a:t>
            </a:r>
          </a:p>
        </p:txBody>
      </p:sp>
      <p:sp>
        <p:nvSpPr>
          <p:cNvPr id="54" name="TextBox 202"/>
          <p:cNvSpPr txBox="1"/>
          <p:nvPr/>
        </p:nvSpPr>
        <p:spPr>
          <a:xfrm>
            <a:off x="1661355" y="4246448"/>
            <a:ext cx="1173502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可变参数</a:t>
            </a:r>
          </a:p>
        </p:txBody>
      </p:sp>
      <p:sp>
        <p:nvSpPr>
          <p:cNvPr id="55" name="TextBox 203"/>
          <p:cNvSpPr txBox="1"/>
          <p:nvPr/>
        </p:nvSpPr>
        <p:spPr>
          <a:xfrm>
            <a:off x="1661355" y="4835227"/>
            <a:ext cx="1193946" cy="30777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Annotation</a:t>
            </a:r>
            <a:endParaRPr lang="zh-CN" altLang="en-US" sz="1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</p:txBody>
      </p:sp>
      <p:cxnSp>
        <p:nvCxnSpPr>
          <p:cNvPr id="56" name="肘形连接符 55"/>
          <p:cNvCxnSpPr>
            <a:stCxn id="29" idx="1"/>
            <a:endCxn id="51" idx="3"/>
          </p:cNvCxnSpPr>
          <p:nvPr/>
        </p:nvCxnSpPr>
        <p:spPr>
          <a:xfrm rot="10800000">
            <a:off x="2806183" y="2534576"/>
            <a:ext cx="783229" cy="171429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7" name="肘形连接符 56"/>
          <p:cNvCxnSpPr>
            <a:stCxn id="29" idx="1"/>
            <a:endCxn id="52" idx="3"/>
          </p:cNvCxnSpPr>
          <p:nvPr/>
        </p:nvCxnSpPr>
        <p:spPr>
          <a:xfrm rot="10800000">
            <a:off x="2806183" y="3152200"/>
            <a:ext cx="783229" cy="109666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8" name="肘形连接符 57"/>
          <p:cNvCxnSpPr/>
          <p:nvPr/>
        </p:nvCxnSpPr>
        <p:spPr>
          <a:xfrm rot="10800000">
            <a:off x="2855041" y="3765693"/>
            <a:ext cx="743607" cy="483172"/>
          </a:xfrm>
          <a:prstGeom prst="bentConnector3">
            <a:avLst>
              <a:gd name="adj1" fmla="val 53925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59" name="肘形连接符 58"/>
          <p:cNvCxnSpPr/>
          <p:nvPr/>
        </p:nvCxnSpPr>
        <p:spPr>
          <a:xfrm rot="10800000" flipV="1">
            <a:off x="2841653" y="4248562"/>
            <a:ext cx="708504" cy="73788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0" name="直接箭头连接符 59"/>
          <p:cNvCxnSpPr>
            <a:stCxn id="6" idx="3"/>
          </p:cNvCxnSpPr>
          <p:nvPr/>
        </p:nvCxnSpPr>
        <p:spPr>
          <a:xfrm>
            <a:off x="5029569" y="1354649"/>
            <a:ext cx="2034162" cy="138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1" name="直接箭头连接符 60"/>
          <p:cNvCxnSpPr>
            <a:stCxn id="5" idx="3"/>
            <a:endCxn id="6" idx="1"/>
          </p:cNvCxnSpPr>
          <p:nvPr/>
        </p:nvCxnSpPr>
        <p:spPr>
          <a:xfrm flipV="1">
            <a:off x="3247307" y="1354649"/>
            <a:ext cx="290894" cy="632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2" name="直接箭头连接符 61"/>
          <p:cNvCxnSpPr/>
          <p:nvPr/>
        </p:nvCxnSpPr>
        <p:spPr>
          <a:xfrm rot="5400000">
            <a:off x="7666561" y="3539454"/>
            <a:ext cx="494887" cy="59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3" name="直接箭头连接符 62"/>
          <p:cNvCxnSpPr/>
          <p:nvPr/>
        </p:nvCxnSpPr>
        <p:spPr>
          <a:xfrm rot="10800000">
            <a:off x="4889713" y="4251626"/>
            <a:ext cx="47277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  <p:cxnSp>
        <p:nvCxnSpPr>
          <p:cNvPr id="64" name="肘形连接符 63"/>
          <p:cNvCxnSpPr/>
          <p:nvPr/>
        </p:nvCxnSpPr>
        <p:spPr>
          <a:xfrm rot="16200000" flipH="1">
            <a:off x="7930786" y="1397256"/>
            <a:ext cx="706003" cy="922457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925" y="493714"/>
            <a:ext cx="10515600" cy="633942"/>
          </a:xfrm>
        </p:spPr>
        <p:txBody>
          <a:bodyPr/>
          <a:lstStyle/>
          <a:p>
            <a:r>
              <a:rPr lang="zh-CN" altLang="en-US" b="1" dirty="0">
                <a:latin typeface="Calibri" panose="020F0502020204030204" charset="0"/>
              </a:rPr>
              <a:t>处理流之二：转换流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85333"/>
            <a:ext cx="10515600" cy="4991630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ym typeface="Times New Roman" panose="02020603050405020304" pitchFamily="18" charset="0"/>
              </a:rPr>
              <a:t>OutputStreamWriter</a:t>
            </a:r>
            <a:endParaRPr lang="zh-CN" altLang="en-US" sz="3200" b="1" dirty="0">
              <a:sym typeface="Times New Roman" panose="02020603050405020304" pitchFamily="18" charset="0"/>
            </a:endParaRPr>
          </a:p>
          <a:p>
            <a:endParaRPr lang="en-US" altLang="zh-CN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200" dirty="0">
                <a:sym typeface="Times New Roman" panose="02020603050405020304" pitchFamily="18" charset="0"/>
              </a:rPr>
              <a:t> 用于将要写入到字节流中的字符按指定字符集编码成字节。  需要和</a:t>
            </a:r>
            <a:r>
              <a:rPr lang="en-US" altLang="zh-CN" sz="3200" dirty="0" err="1">
                <a:sym typeface="Times New Roman" panose="02020603050405020304" pitchFamily="18" charset="0"/>
              </a:rPr>
              <a:t>OutputStream</a:t>
            </a:r>
            <a:r>
              <a:rPr lang="zh-CN" altLang="en-US" sz="3200" dirty="0">
                <a:sym typeface="Times New Roman" panose="02020603050405020304" pitchFamily="18" charset="0"/>
              </a:rPr>
              <a:t>“套接”。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zh-CN" altLang="en-US" sz="3200" dirty="0">
                <a:sym typeface="Times New Roman" panose="02020603050405020304" pitchFamily="18" charset="0"/>
              </a:rPr>
              <a:t>  构造方法</a:t>
            </a:r>
          </a:p>
          <a:p>
            <a:pPr marL="0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public </a:t>
            </a:r>
            <a:r>
              <a:rPr lang="en-US" altLang="zh-CN" b="1" dirty="0" err="1">
                <a:sym typeface="Times New Roman" panose="02020603050405020304" pitchFamily="18" charset="0"/>
              </a:rPr>
              <a:t>OutputStreamWriter</a:t>
            </a:r>
            <a:r>
              <a:rPr lang="en-US" altLang="zh-CN" b="1" dirty="0">
                <a:sym typeface="Times New Roman" panose="02020603050405020304" pitchFamily="18" charset="0"/>
              </a:rPr>
              <a:t>(</a:t>
            </a:r>
            <a:r>
              <a:rPr lang="en-US" altLang="zh-CN" b="1" dirty="0" err="1">
                <a:sym typeface="Times New Roman" panose="02020603050405020304" pitchFamily="18" charset="0"/>
              </a:rPr>
              <a:t>OutputStream</a:t>
            </a:r>
            <a:r>
              <a:rPr lang="en-US" altLang="zh-CN" b="1" dirty="0">
                <a:sym typeface="Times New Roman" panose="02020603050405020304" pitchFamily="18" charset="0"/>
              </a:rPr>
              <a:t> out)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public </a:t>
            </a:r>
            <a:r>
              <a:rPr lang="en-US" altLang="zh-CN" b="1" dirty="0" err="1">
                <a:sym typeface="Times New Roman" panose="02020603050405020304" pitchFamily="18" charset="0"/>
              </a:rPr>
              <a:t>OutputSreamWriter</a:t>
            </a:r>
            <a:r>
              <a:rPr lang="en-US" altLang="zh-CN" b="1" dirty="0">
                <a:sym typeface="Times New Roman" panose="02020603050405020304" pitchFamily="18" charset="0"/>
              </a:rPr>
              <a:t>(</a:t>
            </a:r>
            <a:r>
              <a:rPr lang="en-US" altLang="zh-CN" b="1" dirty="0" err="1">
                <a:sym typeface="Times New Roman" panose="02020603050405020304" pitchFamily="18" charset="0"/>
              </a:rPr>
              <a:t>OutputStream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en-US" altLang="zh-CN" b="1" dirty="0" err="1">
                <a:sym typeface="Times New Roman" panose="02020603050405020304" pitchFamily="18" charset="0"/>
              </a:rPr>
              <a:t>out,String</a:t>
            </a:r>
            <a:r>
              <a:rPr lang="en-US" altLang="zh-CN" b="1" dirty="0">
                <a:sym typeface="Times New Roman" panose="02020603050405020304" pitchFamily="18" charset="0"/>
              </a:rPr>
              <a:t>                                                                                               </a:t>
            </a:r>
            <a:r>
              <a:rPr lang="en-US" altLang="zh-CN" b="1" dirty="0" err="1">
                <a:sym typeface="Times New Roman" panose="02020603050405020304" pitchFamily="18" charset="0"/>
              </a:rPr>
              <a:t>charsetName</a:t>
            </a:r>
            <a:r>
              <a:rPr lang="en-US" altLang="zh-CN" b="1" dirty="0">
                <a:sym typeface="Times New Roman" panose="02020603050405020304" pitchFamily="18" charset="0"/>
              </a:rPr>
              <a:t>)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Ø"/>
            </a:pPr>
            <a:endParaRPr lang="zh-CN" altLang="en-US" b="1" dirty="0">
              <a:sym typeface="Times New Roman" panose="02020603050405020304" pitchFamily="18" charset="0"/>
            </a:endParaRP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8688" y="493713"/>
            <a:ext cx="11068050" cy="673966"/>
          </a:xfrm>
        </p:spPr>
        <p:txBody>
          <a:bodyPr/>
          <a:lstStyle/>
          <a:p>
            <a:r>
              <a:rPr lang="zh-CN" altLang="en-US" b="1" dirty="0">
                <a:latin typeface="Calibri" panose="020F0502020204030204" charset="0"/>
              </a:rPr>
              <a:t>处理流之三：标准输入输出流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4736" y="1248208"/>
            <a:ext cx="11090564" cy="497161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System.in</a:t>
            </a:r>
            <a:r>
              <a:rPr lang="zh-CN" altLang="en-US" sz="2400" dirty="0">
                <a:sym typeface="Times New Roman" panose="02020603050405020304" pitchFamily="18" charset="0"/>
              </a:rPr>
              <a:t>和</a:t>
            </a:r>
            <a:r>
              <a:rPr lang="en-US" altLang="zh-CN" sz="2400" dirty="0" err="1">
                <a:sym typeface="Times New Roman" panose="02020603050405020304" pitchFamily="18" charset="0"/>
              </a:rPr>
              <a:t>System.out</a:t>
            </a:r>
            <a:r>
              <a:rPr lang="zh-CN" altLang="en-US" sz="2400" dirty="0">
                <a:sym typeface="Times New Roman" panose="02020603050405020304" pitchFamily="18" charset="0"/>
              </a:rPr>
              <a:t>分别代表了系统标准的输入和输出设备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默认输入设备是键盘，输出设备是显示器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 System.in</a:t>
            </a:r>
            <a:r>
              <a:rPr lang="zh-CN" altLang="en-US" sz="2400" dirty="0">
                <a:sym typeface="Times New Roman" panose="02020603050405020304" pitchFamily="18" charset="0"/>
              </a:rPr>
              <a:t>的类型是</a:t>
            </a:r>
            <a:r>
              <a:rPr lang="en-US" altLang="zh-CN" sz="2400" dirty="0" err="1">
                <a:sym typeface="Times New Roman" panose="02020603050405020304" pitchFamily="18" charset="0"/>
              </a:rPr>
              <a:t>InputStream</a:t>
            </a:r>
            <a:endParaRPr lang="zh-CN" altLang="en-US" sz="2400" dirty="0">
              <a:sym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 </a:t>
            </a:r>
            <a:r>
              <a:rPr lang="en-US" altLang="zh-CN" sz="2400" dirty="0" err="1">
                <a:sym typeface="Times New Roman" panose="02020603050405020304" pitchFamily="18" charset="0"/>
              </a:rPr>
              <a:t>System.out</a:t>
            </a:r>
            <a:r>
              <a:rPr lang="zh-CN" altLang="en-US" sz="2400" dirty="0">
                <a:sym typeface="Times New Roman" panose="02020603050405020304" pitchFamily="18" charset="0"/>
              </a:rPr>
              <a:t>的类型是</a:t>
            </a:r>
            <a:r>
              <a:rPr lang="en-US" altLang="zh-CN" sz="2400" dirty="0" err="1">
                <a:sym typeface="Times New Roman" panose="02020603050405020304" pitchFamily="18" charset="0"/>
              </a:rPr>
              <a:t>PrintStream</a:t>
            </a:r>
            <a:r>
              <a:rPr lang="zh-CN" altLang="en-US" sz="2400" dirty="0">
                <a:sym typeface="Times New Roman" panose="02020603050405020304" pitchFamily="18" charset="0"/>
              </a:rPr>
              <a:t>，其是</a:t>
            </a:r>
            <a:r>
              <a:rPr lang="en-US" altLang="zh-CN" sz="2400" dirty="0" err="1">
                <a:sym typeface="Times New Roman" panose="02020603050405020304" pitchFamily="18" charset="0"/>
              </a:rPr>
              <a:t>OutputStream</a:t>
            </a:r>
            <a:r>
              <a:rPr lang="zh-CN" altLang="en-US" sz="2400" dirty="0">
                <a:sym typeface="Times New Roman" panose="02020603050405020304" pitchFamily="18" charset="0"/>
              </a:rPr>
              <a:t>的子类</a:t>
            </a:r>
            <a:r>
              <a:rPr lang="en-US" altLang="zh-CN" sz="2400" dirty="0" err="1">
                <a:sym typeface="Times New Roman" panose="02020603050405020304" pitchFamily="18" charset="0"/>
              </a:rPr>
              <a:t>FilterOutputStream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ym typeface="Times New Roman" panose="02020603050405020304" pitchFamily="18" charset="0"/>
              </a:rPr>
              <a:t>的子类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练习：把控制台输入的内容写到指定的</a:t>
            </a:r>
            <a:r>
              <a:rPr lang="en-US" altLang="zh-CN" sz="2400" dirty="0">
                <a:sym typeface="Times New Roman" panose="02020603050405020304" pitchFamily="18" charset="0"/>
              </a:rPr>
              <a:t>TXT</a:t>
            </a:r>
            <a:r>
              <a:rPr lang="zh-CN" altLang="en-US" sz="2400" dirty="0">
                <a:sym typeface="Times New Roman" panose="02020603050405020304" pitchFamily="18" charset="0"/>
              </a:rPr>
              <a:t>文件中，当接收到字符串</a:t>
            </a:r>
            <a:r>
              <a:rPr lang="en-US" altLang="zh-CN" sz="2400" dirty="0">
                <a:sym typeface="Times New Roman" panose="02020603050405020304" pitchFamily="18" charset="0"/>
              </a:rPr>
              <a:t>over</a:t>
            </a:r>
            <a:r>
              <a:rPr lang="zh-CN" altLang="en-US" sz="2400" dirty="0">
                <a:sym typeface="Times New Roman" panose="02020603050405020304" pitchFamily="18" charset="0"/>
              </a:rPr>
              <a:t>，就结束程序的运行</a:t>
            </a:r>
            <a:endParaRPr lang="en-US" altLang="zh-CN" sz="2400" dirty="0">
              <a:sym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kumimoji="1" lang="zh-CN" altLang="en-US" sz="2400" dirty="0">
                <a:sym typeface="Times New Roman" panose="02020603050405020304" pitchFamily="18" charset="0"/>
              </a:rPr>
              <a:t>练习</a:t>
            </a:r>
            <a:r>
              <a:rPr kumimoji="1" lang="en-US" altLang="zh-CN" sz="2400" dirty="0">
                <a:sym typeface="Times New Roman" panose="02020603050405020304" pitchFamily="18" charset="0"/>
              </a:rPr>
              <a:t>2</a:t>
            </a:r>
            <a:r>
              <a:rPr kumimoji="1" lang="zh-CN" altLang="en-US" sz="2400" dirty="0">
                <a:sym typeface="Times New Roman" panose="02020603050405020304" pitchFamily="18" charset="0"/>
              </a:rPr>
              <a:t>：在一个</a:t>
            </a:r>
            <a:r>
              <a:rPr kumimoji="1" lang="en-US" altLang="zh-CN" sz="2400" dirty="0">
                <a:sym typeface="Times New Roman" panose="02020603050405020304" pitchFamily="18" charset="0"/>
              </a:rPr>
              <a:t>TXT</a:t>
            </a:r>
            <a:r>
              <a:rPr kumimoji="1" lang="zh-CN" altLang="en-US" sz="2400" dirty="0">
                <a:sym typeface="Times New Roman" panose="02020603050405020304" pitchFamily="18" charset="0"/>
              </a:rPr>
              <a:t>文件中，写一组用户名和密码，通过控制台输入用户名和密码，与</a:t>
            </a:r>
            <a:r>
              <a:rPr kumimoji="1" lang="en-US" altLang="zh-CN" sz="2400" dirty="0">
                <a:sym typeface="Times New Roman" panose="02020603050405020304" pitchFamily="18" charset="0"/>
              </a:rPr>
              <a:t>TXT</a:t>
            </a:r>
            <a:r>
              <a:rPr kumimoji="1" lang="zh-CN" altLang="en-US" sz="2400" dirty="0">
                <a:sym typeface="Times New Roman" panose="02020603050405020304" pitchFamily="18" charset="0"/>
              </a:rPr>
              <a:t>文件中的用户名密码做对比，如果一样就在打印登录成功，如果不一致，就打印用户名密码错误</a:t>
            </a:r>
            <a:endParaRPr kumimoji="1"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212" y="479426"/>
            <a:ext cx="10515600" cy="687820"/>
          </a:xfrm>
        </p:spPr>
        <p:txBody>
          <a:bodyPr/>
          <a:lstStyle/>
          <a:p>
            <a:r>
              <a:rPr lang="zh-CN" altLang="en-US" b="1" dirty="0"/>
              <a:t>处理流之四：打印流（了解）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152959"/>
            <a:ext cx="10515600" cy="5124017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在整个</a:t>
            </a:r>
            <a:r>
              <a:rPr lang="en-US" altLang="zh-CN" dirty="0">
                <a:sym typeface="Times New Roman" panose="02020603050405020304" pitchFamily="18" charset="0"/>
              </a:rPr>
              <a:t>IO</a:t>
            </a:r>
            <a:r>
              <a:rPr lang="zh-CN" altLang="en-US" dirty="0">
                <a:sym typeface="Times New Roman" panose="02020603050405020304" pitchFamily="18" charset="0"/>
              </a:rPr>
              <a:t>包中，打印流是输出信息最方便的类。</a:t>
            </a:r>
            <a:endParaRPr lang="en-US" altLang="zh-CN" dirty="0">
              <a:sym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</a:t>
            </a:r>
            <a:r>
              <a:rPr lang="en-US" altLang="zh-CN" b="1" dirty="0" err="1">
                <a:sym typeface="Times New Roman" panose="02020603050405020304" pitchFamily="18" charset="0"/>
              </a:rPr>
              <a:t>PrintStream</a:t>
            </a:r>
            <a:r>
              <a:rPr lang="en-US" altLang="zh-CN" b="1" dirty="0"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ym typeface="Times New Roman" panose="02020603050405020304" pitchFamily="18" charset="0"/>
              </a:rPr>
              <a:t>字节打印流</a:t>
            </a:r>
            <a:r>
              <a:rPr lang="en-US" altLang="zh-CN" b="1" dirty="0">
                <a:sym typeface="Times New Roman" panose="02020603050405020304" pitchFamily="18" charset="0"/>
              </a:rPr>
              <a:t>)</a:t>
            </a:r>
            <a:r>
              <a:rPr lang="zh-CN" altLang="en-US" dirty="0">
                <a:sym typeface="Times New Roman" panose="02020603050405020304" pitchFamily="18" charset="0"/>
              </a:rPr>
              <a:t>和</a:t>
            </a:r>
            <a:r>
              <a:rPr lang="en-US" altLang="zh-CN" b="1" dirty="0" err="1">
                <a:sym typeface="Times New Roman" panose="02020603050405020304" pitchFamily="18" charset="0"/>
              </a:rPr>
              <a:t>PrintWriter</a:t>
            </a:r>
            <a:r>
              <a:rPr lang="en-US" altLang="zh-CN" b="1" dirty="0"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ym typeface="Times New Roman" panose="02020603050405020304" pitchFamily="18" charset="0"/>
              </a:rPr>
              <a:t>字符打印流</a:t>
            </a:r>
            <a:r>
              <a:rPr lang="en-US" altLang="zh-CN" b="1" dirty="0">
                <a:sym typeface="Times New Roman" panose="02020603050405020304" pitchFamily="18" charset="0"/>
              </a:rPr>
              <a:t>)</a:t>
            </a:r>
            <a:r>
              <a:rPr lang="zh-CN" altLang="en-US" sz="2800" dirty="0">
                <a:sym typeface="Times New Roman" panose="02020603050405020304" pitchFamily="18" charset="0"/>
              </a:rPr>
              <a:t>提供了一系列重载的</a:t>
            </a:r>
            <a:r>
              <a:rPr lang="en-US" altLang="zh-CN" sz="2800" dirty="0">
                <a:sym typeface="Times New Roman" panose="02020603050405020304" pitchFamily="18" charset="0"/>
              </a:rPr>
              <a:t>print</a:t>
            </a:r>
            <a:r>
              <a:rPr lang="zh-CN" altLang="en-US" sz="2800" dirty="0">
                <a:sym typeface="Times New Roman" panose="02020603050405020304" pitchFamily="18" charset="0"/>
              </a:rPr>
              <a:t>和</a:t>
            </a:r>
            <a:r>
              <a:rPr lang="en-US" altLang="zh-CN" sz="2800" dirty="0" err="1">
                <a:sym typeface="Times New Roman" panose="02020603050405020304" pitchFamily="18" charset="0"/>
              </a:rPr>
              <a:t>println</a:t>
            </a:r>
            <a:r>
              <a:rPr lang="zh-CN" altLang="en-US" sz="2800" dirty="0">
                <a:sym typeface="Times New Roman" panose="02020603050405020304" pitchFamily="18" charset="0"/>
              </a:rPr>
              <a:t>方法，用于多种数据类型的输出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800" dirty="0">
                <a:sym typeface="Times New Roman" panose="02020603050405020304" pitchFamily="18" charset="0"/>
              </a:rPr>
              <a:t>     </a:t>
            </a:r>
            <a:r>
              <a:rPr lang="en-US" altLang="zh-CN" sz="2800" dirty="0" err="1">
                <a:sym typeface="Times New Roman" panose="02020603050405020304" pitchFamily="18" charset="0"/>
              </a:rPr>
              <a:t>PrintStream</a:t>
            </a:r>
            <a:r>
              <a:rPr lang="zh-CN" altLang="en-US" sz="2800" dirty="0">
                <a:sym typeface="Times New Roman" panose="02020603050405020304" pitchFamily="18" charset="0"/>
              </a:rPr>
              <a:t>和</a:t>
            </a:r>
            <a:r>
              <a:rPr lang="en-US" altLang="zh-CN" sz="2800" dirty="0" err="1">
                <a:sym typeface="Times New Roman" panose="02020603050405020304" pitchFamily="18" charset="0"/>
              </a:rPr>
              <a:t>PrintWriter</a:t>
            </a:r>
            <a:r>
              <a:rPr lang="zh-CN" altLang="en-US" sz="2800" dirty="0">
                <a:sym typeface="Times New Roman" panose="02020603050405020304" pitchFamily="18" charset="0"/>
              </a:rPr>
              <a:t>的输出不会抛出异常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800" dirty="0">
                <a:sym typeface="Times New Roman" panose="02020603050405020304" pitchFamily="18" charset="0"/>
              </a:rPr>
              <a:t>     </a:t>
            </a:r>
            <a:r>
              <a:rPr lang="en-US" altLang="zh-CN" sz="2800" dirty="0" err="1">
                <a:sym typeface="Times New Roman" panose="02020603050405020304" pitchFamily="18" charset="0"/>
              </a:rPr>
              <a:t>PrintStream</a:t>
            </a:r>
            <a:r>
              <a:rPr lang="zh-CN" altLang="en-US" sz="2800" dirty="0">
                <a:sym typeface="Times New Roman" panose="02020603050405020304" pitchFamily="18" charset="0"/>
              </a:rPr>
              <a:t>和</a:t>
            </a:r>
            <a:r>
              <a:rPr lang="en-US" altLang="zh-CN" sz="2800" dirty="0" err="1">
                <a:sym typeface="Times New Roman" panose="02020603050405020304" pitchFamily="18" charset="0"/>
              </a:rPr>
              <a:t>PrintWriter</a:t>
            </a:r>
            <a:r>
              <a:rPr lang="zh-CN" altLang="en-US" sz="2800" dirty="0">
                <a:sym typeface="Times New Roman" panose="02020603050405020304" pitchFamily="18" charset="0"/>
              </a:rPr>
              <a:t>有自动</a:t>
            </a:r>
            <a:r>
              <a:rPr lang="en-US" altLang="zh-CN" sz="2800" dirty="0">
                <a:sym typeface="Times New Roman" panose="02020603050405020304" pitchFamily="18" charset="0"/>
              </a:rPr>
              <a:t>flush</a:t>
            </a:r>
            <a:r>
              <a:rPr lang="zh-CN" altLang="en-US" sz="2800" dirty="0">
                <a:sym typeface="Times New Roman" panose="02020603050405020304" pitchFamily="18" charset="0"/>
              </a:rPr>
              <a:t>功能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altLang="zh-CN" sz="2800" dirty="0">
                <a:sym typeface="Times New Roman" panose="02020603050405020304" pitchFamily="18" charset="0"/>
              </a:rPr>
              <a:t>     </a:t>
            </a:r>
            <a:r>
              <a:rPr lang="en-US" altLang="zh-CN" sz="2800" dirty="0" err="1">
                <a:sym typeface="Times New Roman" panose="02020603050405020304" pitchFamily="18" charset="0"/>
              </a:rPr>
              <a:t>System.out</a:t>
            </a:r>
            <a:r>
              <a:rPr lang="zh-CN" altLang="en-US" sz="2800" dirty="0">
                <a:sym typeface="Times New Roman" panose="02020603050405020304" pitchFamily="18" charset="0"/>
              </a:rPr>
              <a:t>返回的是</a:t>
            </a:r>
            <a:r>
              <a:rPr lang="en-US" altLang="zh-CN" sz="2800" dirty="0" err="1">
                <a:sym typeface="Times New Roman" panose="02020603050405020304" pitchFamily="18" charset="0"/>
              </a:rPr>
              <a:t>PrintStream</a:t>
            </a:r>
            <a:r>
              <a:rPr lang="zh-CN" altLang="en-US" sz="2800" dirty="0">
                <a:sym typeface="Times New Roman" panose="02020603050405020304" pitchFamily="18" charset="0"/>
              </a:rPr>
              <a:t>的实例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263" y="428627"/>
            <a:ext cx="10910887" cy="744248"/>
          </a:xfrm>
        </p:spPr>
        <p:txBody>
          <a:bodyPr/>
          <a:lstStyle/>
          <a:p>
            <a:r>
              <a:rPr lang="zh-CN" altLang="en-US" b="1" dirty="0"/>
              <a:t>处理流之五：数据流（了解）</a:t>
            </a:r>
            <a:br>
              <a:rPr lang="zh-CN" altLang="en-US" sz="3200" dirty="0"/>
            </a:br>
            <a:endParaRPr kumimoji="1"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89721" y="1130011"/>
            <a:ext cx="11021291" cy="530412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为了方便地操作</a:t>
            </a:r>
            <a:r>
              <a:rPr lang="en-US" altLang="zh-CN" sz="2400" dirty="0">
                <a:sym typeface="Times New Roman" panose="02020603050405020304" pitchFamily="18" charset="0"/>
              </a:rPr>
              <a:t>Java</a:t>
            </a:r>
            <a:r>
              <a:rPr lang="zh-CN" altLang="en-US" sz="2400" dirty="0">
                <a:sym typeface="Times New Roman" panose="02020603050405020304" pitchFamily="18" charset="0"/>
              </a:rPr>
              <a:t>语言的基本数据类型的数据，可以使用数据流。</a:t>
            </a: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数据流有两个类：</a:t>
            </a:r>
            <a:r>
              <a:rPr lang="en-US" altLang="zh-CN" sz="2400" dirty="0">
                <a:sym typeface="Times New Roman" panose="02020603050405020304" pitchFamily="18" charset="0"/>
              </a:rPr>
              <a:t>(</a:t>
            </a:r>
            <a:r>
              <a:rPr lang="zh-CN" altLang="en-US" sz="2400" dirty="0">
                <a:sym typeface="Times New Roman" panose="02020603050405020304" pitchFamily="18" charset="0"/>
              </a:rPr>
              <a:t>用于读取和写出基本数据类型的数据）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</a:t>
            </a:r>
            <a:r>
              <a:rPr lang="en-US" altLang="zh-CN" b="1" dirty="0" err="1">
                <a:sym typeface="Times New Roman" panose="02020603050405020304" pitchFamily="18" charset="0"/>
              </a:rPr>
              <a:t>DataInputStream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zh-CN" altLang="en-US" dirty="0">
                <a:sym typeface="Times New Roman" panose="02020603050405020304" pitchFamily="18" charset="0"/>
              </a:rPr>
              <a:t>和 </a:t>
            </a:r>
            <a:r>
              <a:rPr lang="en-US" altLang="zh-CN" b="1" dirty="0" err="1">
                <a:sym typeface="Times New Roman" panose="02020603050405020304" pitchFamily="18" charset="0"/>
              </a:rPr>
              <a:t>DataOutputStream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   分别“套接”在 </a:t>
            </a:r>
            <a:r>
              <a:rPr lang="en-US" altLang="zh-CN" b="1" dirty="0" err="1">
                <a:sym typeface="Times New Roman" panose="02020603050405020304" pitchFamily="18" charset="0"/>
              </a:rPr>
              <a:t>InputStream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sym typeface="Times New Roman" panose="02020603050405020304" pitchFamily="18" charset="0"/>
              </a:rPr>
              <a:t>和 </a:t>
            </a:r>
            <a:r>
              <a:rPr lang="en-US" altLang="zh-CN" b="1" dirty="0" err="1">
                <a:sym typeface="Times New Roman" panose="02020603050405020304" pitchFamily="18" charset="0"/>
              </a:rPr>
              <a:t>OutputStream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sym typeface="Times New Roman" panose="02020603050405020304" pitchFamily="18" charset="0"/>
              </a:rPr>
              <a:t>节点流上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DataInputStream</a:t>
            </a:r>
            <a:r>
              <a:rPr lang="zh-CN" altLang="en-US" sz="2400" b="1" dirty="0">
                <a:sym typeface="Times New Roman" panose="02020603050405020304" pitchFamily="18" charset="0"/>
              </a:rPr>
              <a:t>中的方法</a:t>
            </a:r>
          </a:p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         </a:t>
            </a:r>
            <a:r>
              <a:rPr lang="en-US" altLang="zh-CN" sz="2400" dirty="0" err="1">
                <a:sym typeface="Times New Roman" panose="02020603050405020304" pitchFamily="18" charset="0"/>
              </a:rPr>
              <a:t>boolean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readBoolean</a:t>
            </a:r>
            <a:r>
              <a:rPr lang="en-US" altLang="zh-CN" sz="2400" dirty="0">
                <a:sym typeface="Times New Roman" panose="02020603050405020304" pitchFamily="18" charset="0"/>
              </a:rPr>
              <a:t>()		byte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readByte</a:t>
            </a:r>
            <a:r>
              <a:rPr lang="en-US" altLang="zh-CN" sz="2400" dirty="0">
                <a:sym typeface="Times New Roman" panose="02020603050405020304" pitchFamily="18" charset="0"/>
              </a:rPr>
              <a:t>()</a:t>
            </a:r>
            <a:endParaRPr lang="zh-CN" altLang="en-US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         char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readChar</a:t>
            </a:r>
            <a:r>
              <a:rPr lang="en-US" altLang="zh-CN" sz="2400" dirty="0">
                <a:sym typeface="Times New Roman" panose="02020603050405020304" pitchFamily="18" charset="0"/>
              </a:rPr>
              <a:t>()			float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readFloat</a:t>
            </a:r>
            <a:r>
              <a:rPr lang="en-US" altLang="zh-CN" sz="2400" dirty="0">
                <a:sym typeface="Times New Roman" panose="02020603050405020304" pitchFamily="18" charset="0"/>
              </a:rPr>
              <a:t>()</a:t>
            </a:r>
            <a:endParaRPr lang="zh-CN" altLang="en-US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         double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readDouble</a:t>
            </a:r>
            <a:r>
              <a:rPr lang="en-US" altLang="zh-CN" sz="2400" dirty="0">
                <a:sym typeface="Times New Roman" panose="02020603050405020304" pitchFamily="18" charset="0"/>
              </a:rPr>
              <a:t>()		short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readShort</a:t>
            </a:r>
            <a:r>
              <a:rPr lang="en-US" altLang="zh-CN" sz="2400" dirty="0">
                <a:sym typeface="Times New Roman" panose="02020603050405020304" pitchFamily="18" charset="0"/>
              </a:rPr>
              <a:t>()</a:t>
            </a:r>
            <a:endParaRPr lang="zh-CN" altLang="en-US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         long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readLong</a:t>
            </a:r>
            <a:r>
              <a:rPr lang="en-US" altLang="zh-CN" sz="2400" dirty="0">
                <a:sym typeface="Times New Roman" panose="02020603050405020304" pitchFamily="18" charset="0"/>
              </a:rPr>
              <a:t>()			</a:t>
            </a:r>
            <a:r>
              <a:rPr lang="en-US" altLang="zh-CN" sz="2400" dirty="0" err="1">
                <a:sym typeface="Times New Roman" panose="02020603050405020304" pitchFamily="18" charset="0"/>
              </a:rPr>
              <a:t>int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readInt</a:t>
            </a:r>
            <a:r>
              <a:rPr lang="en-US" altLang="zh-CN" sz="2400" dirty="0">
                <a:sym typeface="Times New Roman" panose="02020603050405020304" pitchFamily="18" charset="0"/>
              </a:rPr>
              <a:t>()</a:t>
            </a:r>
            <a:endParaRPr lang="zh-CN" altLang="en-US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          String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readUTF</a:t>
            </a:r>
            <a:r>
              <a:rPr lang="en-US" altLang="zh-CN" sz="2400" dirty="0">
                <a:sym typeface="Times New Roman" panose="02020603050405020304" pitchFamily="18" charset="0"/>
              </a:rPr>
              <a:t>()                                 void </a:t>
            </a:r>
            <a:r>
              <a:rPr lang="en-US" altLang="zh-CN" sz="2400" dirty="0" err="1">
                <a:sym typeface="Times New Roman" panose="02020603050405020304" pitchFamily="18" charset="0"/>
              </a:rPr>
              <a:t>readFully</a:t>
            </a:r>
            <a:r>
              <a:rPr lang="en-US" altLang="zh-CN" sz="2400" dirty="0">
                <a:sym typeface="Times New Roman" panose="02020603050405020304" pitchFamily="18" charset="0"/>
              </a:rPr>
              <a:t>(byte[] b)</a:t>
            </a:r>
            <a:endParaRPr lang="zh-CN" altLang="en-US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   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DataOutputStream</a:t>
            </a:r>
            <a:r>
              <a:rPr lang="zh-CN" altLang="en-US" sz="2400" b="1" dirty="0">
                <a:sym typeface="Times New Roman" panose="02020603050405020304" pitchFamily="18" charset="0"/>
              </a:rPr>
              <a:t>中的方法</a:t>
            </a:r>
          </a:p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 将上述的方法的</a:t>
            </a:r>
            <a:r>
              <a:rPr lang="en-US" altLang="zh-CN" sz="2400" b="1" dirty="0">
                <a:sym typeface="Times New Roman" panose="02020603050405020304" pitchFamily="18" charset="0"/>
              </a:rPr>
              <a:t>read</a:t>
            </a:r>
            <a:r>
              <a:rPr lang="zh-CN" altLang="en-US" sz="2400" b="1" dirty="0">
                <a:sym typeface="Times New Roman" panose="02020603050405020304" pitchFamily="18" charset="0"/>
              </a:rPr>
              <a:t>改为相应的</a:t>
            </a:r>
            <a:r>
              <a:rPr lang="en-US" altLang="zh-CN" sz="2400" b="1" dirty="0">
                <a:sym typeface="Times New Roman" panose="02020603050405020304" pitchFamily="18" charset="0"/>
              </a:rPr>
              <a:t>write</a:t>
            </a:r>
            <a:r>
              <a:rPr lang="zh-CN" altLang="en-US" sz="2400" b="1" dirty="0">
                <a:sym typeface="Times New Roman" panose="02020603050405020304" pitchFamily="18" charset="0"/>
              </a:rPr>
              <a:t>即可。</a:t>
            </a:r>
            <a:endParaRPr lang="zh-CN" altLang="en-US" sz="2400" b="1" dirty="0"/>
          </a:p>
          <a:p>
            <a:endParaRPr kumimoji="1" lang="zh-CN" alt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7262" y="493713"/>
            <a:ext cx="10868025" cy="632402"/>
          </a:xfrm>
        </p:spPr>
        <p:txBody>
          <a:bodyPr/>
          <a:lstStyle/>
          <a:p>
            <a:r>
              <a:rPr lang="zh-CN" altLang="en-US" b="1" dirty="0"/>
              <a:t>处理流之六：对象流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46414" y="1200583"/>
            <a:ext cx="11007436" cy="5276418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200" b="1" dirty="0">
                <a:sym typeface="Times New Roman" panose="02020603050405020304" pitchFamily="18" charset="0"/>
              </a:rPr>
              <a:t>   </a:t>
            </a:r>
            <a:r>
              <a:rPr lang="en-US" altLang="zh-CN" sz="3200" b="1" dirty="0" err="1">
                <a:sym typeface="Times New Roman" panose="02020603050405020304" pitchFamily="18" charset="0"/>
              </a:rPr>
              <a:t>ObjectInputStream</a:t>
            </a:r>
            <a:r>
              <a:rPr lang="zh-CN" altLang="en-US" sz="3200" b="1" dirty="0">
                <a:sym typeface="Times New Roman" panose="02020603050405020304" pitchFamily="18" charset="0"/>
              </a:rPr>
              <a:t>和</a:t>
            </a:r>
            <a:r>
              <a:rPr lang="en-US" altLang="zh-CN" sz="3200" b="1" dirty="0" err="1">
                <a:sym typeface="Times New Roman" panose="02020603050405020304" pitchFamily="18" charset="0"/>
              </a:rPr>
              <a:t>OjbectOutputSteam</a:t>
            </a:r>
            <a:endParaRPr lang="zh-CN" altLang="en-US" sz="32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用于存储和读取</a:t>
            </a:r>
            <a:r>
              <a:rPr lang="zh-CN" altLang="en-US" b="1" dirty="0">
                <a:sym typeface="Times New Roman" panose="02020603050405020304" pitchFamily="18" charset="0"/>
              </a:rPr>
              <a:t>对象</a:t>
            </a:r>
            <a:r>
              <a:rPr lang="zh-CN" altLang="en-US" dirty="0">
                <a:sym typeface="Times New Roman" panose="02020603050405020304" pitchFamily="18" charset="0"/>
              </a:rPr>
              <a:t>的处理流。它的强大之处就是可以把</a:t>
            </a:r>
            <a:r>
              <a:rPr lang="en-US" altLang="zh-CN" dirty="0">
                <a:sym typeface="Times New Roman" panose="02020603050405020304" pitchFamily="18" charset="0"/>
              </a:rPr>
              <a:t>Java</a:t>
            </a:r>
            <a:r>
              <a:rPr lang="zh-CN" altLang="en-US" dirty="0">
                <a:sym typeface="Times New Roman" panose="02020603050405020304" pitchFamily="18" charset="0"/>
              </a:rPr>
              <a:t>中的对象写入到数据源中，也能把对象从数据源中还原回来。</a:t>
            </a:r>
          </a:p>
          <a:p>
            <a:pPr>
              <a:buFont typeface="Arial" panose="020B0604020202020204" pitchFamily="34" charset="0"/>
              <a:buChar char="l"/>
            </a:pPr>
            <a:endParaRPr lang="en-US" altLang="zh-CN" sz="32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  序列化</a:t>
            </a:r>
            <a:r>
              <a:rPr lang="en-US" altLang="zh-CN" b="1" dirty="0">
                <a:sym typeface="Times New Roman" panose="02020603050405020304" pitchFamily="18" charset="0"/>
              </a:rPr>
              <a:t>(Serialize)</a:t>
            </a:r>
            <a:r>
              <a:rPr lang="zh-CN" altLang="en-US" b="1" dirty="0"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sym typeface="Times New Roman" panose="02020603050405020304" pitchFamily="18" charset="0"/>
              </a:rPr>
              <a:t>用</a:t>
            </a:r>
            <a:r>
              <a:rPr lang="en-US" altLang="zh-CN" dirty="0" err="1">
                <a:sym typeface="Times New Roman" panose="02020603050405020304" pitchFamily="18" charset="0"/>
              </a:rPr>
              <a:t>ObjectOutputStream</a:t>
            </a:r>
            <a:r>
              <a:rPr lang="zh-CN" altLang="en-US" dirty="0">
                <a:sym typeface="Times New Roman" panose="02020603050405020304" pitchFamily="18" charset="0"/>
              </a:rPr>
              <a:t>类将一个</a:t>
            </a:r>
            <a:r>
              <a:rPr lang="en-US" altLang="zh-CN" dirty="0">
                <a:sym typeface="Times New Roman" panose="02020603050405020304" pitchFamily="18" charset="0"/>
              </a:rPr>
              <a:t>Java</a:t>
            </a:r>
            <a:r>
              <a:rPr lang="zh-CN" altLang="en-US" dirty="0">
                <a:sym typeface="Times New Roman" panose="02020603050405020304" pitchFamily="18" charset="0"/>
              </a:rPr>
              <a:t>对象写入</a:t>
            </a:r>
            <a:r>
              <a:rPr lang="en-US" altLang="zh-CN" dirty="0">
                <a:sym typeface="Times New Roman" panose="02020603050405020304" pitchFamily="18" charset="0"/>
              </a:rPr>
              <a:t>IO</a:t>
            </a:r>
            <a:r>
              <a:rPr lang="zh-CN" altLang="en-US" dirty="0">
                <a:sym typeface="Times New Roman" panose="02020603050405020304" pitchFamily="18" charset="0"/>
              </a:rPr>
              <a:t>流中</a:t>
            </a:r>
          </a:p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  反序列化</a:t>
            </a:r>
            <a:r>
              <a:rPr lang="en-US" altLang="zh-CN" b="1" dirty="0">
                <a:sym typeface="Times New Roman" panose="02020603050405020304" pitchFamily="18" charset="0"/>
              </a:rPr>
              <a:t>(</a:t>
            </a:r>
            <a:r>
              <a:rPr lang="en-US" altLang="zh-CN" b="1" dirty="0" err="1">
                <a:sym typeface="Times New Roman" panose="02020603050405020304" pitchFamily="18" charset="0"/>
              </a:rPr>
              <a:t>Deserialize</a:t>
            </a:r>
            <a:r>
              <a:rPr lang="en-US" altLang="zh-CN" b="1" dirty="0"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sym typeface="Times New Roman" panose="02020603050405020304" pitchFamily="18" charset="0"/>
              </a:rPr>
              <a:t>用</a:t>
            </a:r>
            <a:r>
              <a:rPr lang="en-US" altLang="zh-CN" dirty="0" err="1">
                <a:sym typeface="Times New Roman" panose="02020603050405020304" pitchFamily="18" charset="0"/>
              </a:rPr>
              <a:t>ObjectInputStream</a:t>
            </a:r>
            <a:r>
              <a:rPr lang="zh-CN" altLang="en-US" dirty="0">
                <a:sym typeface="Times New Roman" panose="02020603050405020304" pitchFamily="18" charset="0"/>
              </a:rPr>
              <a:t>类从</a:t>
            </a:r>
            <a:r>
              <a:rPr lang="en-US" altLang="zh-CN" dirty="0">
                <a:sym typeface="Times New Roman" panose="02020603050405020304" pitchFamily="18" charset="0"/>
              </a:rPr>
              <a:t>IO</a:t>
            </a:r>
            <a:r>
              <a:rPr lang="zh-CN" altLang="en-US" dirty="0">
                <a:sym typeface="Times New Roman" panose="02020603050405020304" pitchFamily="18" charset="0"/>
              </a:rPr>
              <a:t>流中恢复该</a:t>
            </a:r>
            <a:r>
              <a:rPr lang="en-US" altLang="zh-CN" dirty="0">
                <a:sym typeface="Times New Roman" panose="02020603050405020304" pitchFamily="18" charset="0"/>
              </a:rPr>
              <a:t>Java</a:t>
            </a:r>
            <a:r>
              <a:rPr lang="zh-CN" altLang="en-US" dirty="0">
                <a:sym typeface="Times New Roman" panose="02020603050405020304" pitchFamily="18" charset="0"/>
              </a:rPr>
              <a:t>对象</a:t>
            </a: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 </a:t>
            </a:r>
            <a:r>
              <a:rPr lang="en-US" altLang="zh-CN" dirty="0" err="1">
                <a:sym typeface="Times New Roman" panose="02020603050405020304" pitchFamily="18" charset="0"/>
              </a:rPr>
              <a:t>ObjectOutputStream</a:t>
            </a:r>
            <a:r>
              <a:rPr lang="zh-CN" altLang="en-US" dirty="0">
                <a:sym typeface="Times New Roman" panose="02020603050405020304" pitchFamily="18" charset="0"/>
              </a:rPr>
              <a:t>和</a:t>
            </a:r>
            <a:r>
              <a:rPr lang="en-US" altLang="zh-CN" dirty="0" err="1">
                <a:sym typeface="Times New Roman" panose="02020603050405020304" pitchFamily="18" charset="0"/>
              </a:rPr>
              <a:t>ObjectInputStream</a:t>
            </a:r>
            <a:r>
              <a:rPr lang="zh-CN" altLang="en-US" dirty="0">
                <a:sym typeface="Times New Roman" panose="02020603050405020304" pitchFamily="18" charset="0"/>
              </a:rPr>
              <a:t>不能序列化</a:t>
            </a:r>
            <a:r>
              <a:rPr lang="en-US" altLang="zh-CN" dirty="0">
                <a:sym typeface="Times New Roman" panose="02020603050405020304" pitchFamily="18" charset="0"/>
              </a:rPr>
              <a:t>static</a:t>
            </a:r>
            <a:r>
              <a:rPr lang="zh-CN" altLang="en-US" dirty="0">
                <a:sym typeface="Times New Roman" panose="02020603050405020304" pitchFamily="18" charset="0"/>
              </a:rPr>
              <a:t>和</a:t>
            </a:r>
            <a:r>
              <a:rPr lang="en-US" altLang="zh-CN" dirty="0">
                <a:sym typeface="Times New Roman" panose="02020603050405020304" pitchFamily="18" charset="0"/>
              </a:rPr>
              <a:t>transient</a:t>
            </a:r>
            <a:r>
              <a:rPr lang="zh-CN" altLang="en-US" dirty="0">
                <a:sym typeface="Times New Roman" panose="02020603050405020304" pitchFamily="18" charset="0"/>
              </a:rPr>
              <a:t>修饰的成员变量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99" y="422277"/>
            <a:ext cx="10515600" cy="729384"/>
          </a:xfrm>
        </p:spPr>
        <p:txBody>
          <a:bodyPr/>
          <a:lstStyle/>
          <a:p>
            <a:r>
              <a:rPr lang="zh-CN" altLang="x-none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对象的序列化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6775" y="1184997"/>
            <a:ext cx="10515600" cy="5234854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  对象序列化机制</a:t>
            </a:r>
            <a:r>
              <a:rPr lang="zh-CN" altLang="en-US" sz="2400" dirty="0">
                <a:sym typeface="Times New Roman" panose="02020603050405020304" pitchFamily="18" charset="0"/>
              </a:rPr>
              <a:t>允许把内存中的</a:t>
            </a:r>
            <a:r>
              <a:rPr lang="en-US" altLang="zh-CN" sz="2400" dirty="0">
                <a:sym typeface="Times New Roman" panose="02020603050405020304" pitchFamily="18" charset="0"/>
              </a:rPr>
              <a:t>Java</a:t>
            </a:r>
            <a:r>
              <a:rPr lang="zh-CN" altLang="en-US" sz="2400" dirty="0">
                <a:sym typeface="Times New Roman" panose="02020603050405020304" pitchFamily="18" charset="0"/>
              </a:rPr>
              <a:t>对象转换成平台无关的二进制流，从而允许把这种二进制流持久地保存在磁盘上，或通过网络将这种二进制流传输到另一个网络节点。当其它程序获取了这种二进制流，就可以恢复成原来的</a:t>
            </a:r>
            <a:r>
              <a:rPr lang="en-US" altLang="zh-CN" sz="2400" dirty="0">
                <a:sym typeface="Times New Roman" panose="02020603050405020304" pitchFamily="18" charset="0"/>
              </a:rPr>
              <a:t>Java</a:t>
            </a:r>
            <a:r>
              <a:rPr lang="zh-CN" altLang="en-US" sz="2400" dirty="0">
                <a:sym typeface="Times New Roman" panose="02020603050405020304" pitchFamily="18" charset="0"/>
              </a:rPr>
              <a:t>对象</a:t>
            </a: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序列化的好处在于可将任何实现了</a:t>
            </a:r>
            <a:r>
              <a:rPr lang="en-US" altLang="zh-CN" sz="2400" dirty="0">
                <a:sym typeface="Times New Roman" panose="02020603050405020304" pitchFamily="18" charset="0"/>
              </a:rPr>
              <a:t>Serializable</a:t>
            </a:r>
            <a:r>
              <a:rPr lang="zh-CN" altLang="en-US" sz="2400" dirty="0">
                <a:sym typeface="Times New Roman" panose="02020603050405020304" pitchFamily="18" charset="0"/>
              </a:rPr>
              <a:t>接口的对象转化为</a:t>
            </a:r>
            <a:r>
              <a:rPr lang="zh-CN" altLang="en-US" sz="2400" b="1" dirty="0">
                <a:sym typeface="Times New Roman" panose="02020603050405020304" pitchFamily="18" charset="0"/>
              </a:rPr>
              <a:t>字节数据</a:t>
            </a:r>
            <a:r>
              <a:rPr lang="zh-CN" altLang="en-US" sz="2400" dirty="0">
                <a:sym typeface="Times New Roman" panose="02020603050405020304" pitchFamily="18" charset="0"/>
              </a:rPr>
              <a:t>，使其在保存和传输时可被还原</a:t>
            </a: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序列化是 </a:t>
            </a:r>
            <a:r>
              <a:rPr lang="en-US" altLang="zh-CN" sz="2400" dirty="0">
                <a:sym typeface="Times New Roman" panose="02020603050405020304" pitchFamily="18" charset="0"/>
              </a:rPr>
              <a:t>RMI</a:t>
            </a:r>
            <a:r>
              <a:rPr lang="zh-CN" altLang="en-US" sz="2400" dirty="0">
                <a:sym typeface="Times New Roman" panose="02020603050405020304" pitchFamily="18" charset="0"/>
              </a:rPr>
              <a:t>（</a:t>
            </a:r>
            <a:r>
              <a:rPr lang="en-US" altLang="zh-CN" sz="2400" dirty="0">
                <a:sym typeface="Times New Roman" panose="02020603050405020304" pitchFamily="18" charset="0"/>
              </a:rPr>
              <a:t>Remote Method Invoke – </a:t>
            </a:r>
            <a:r>
              <a:rPr lang="zh-CN" altLang="en-US" sz="2400" dirty="0">
                <a:sym typeface="Times New Roman" panose="02020603050405020304" pitchFamily="18" charset="0"/>
              </a:rPr>
              <a:t>远程方法调用）过程的参数和返回值都必须实现的机制，而 </a:t>
            </a:r>
            <a:r>
              <a:rPr lang="en-US" altLang="zh-CN" sz="2400" dirty="0">
                <a:sym typeface="Times New Roman" panose="02020603050405020304" pitchFamily="18" charset="0"/>
              </a:rPr>
              <a:t>RMI </a:t>
            </a:r>
            <a:r>
              <a:rPr lang="zh-CN" altLang="en-US" sz="2400" dirty="0">
                <a:sym typeface="Times New Roman" panose="02020603050405020304" pitchFamily="18" charset="0"/>
              </a:rPr>
              <a:t>是 </a:t>
            </a:r>
            <a:r>
              <a:rPr lang="en-US" altLang="zh-CN" sz="2400" dirty="0" err="1">
                <a:sym typeface="Times New Roman" panose="02020603050405020304" pitchFamily="18" charset="0"/>
              </a:rPr>
              <a:t>JavaEE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ym typeface="Times New Roman" panose="02020603050405020304" pitchFamily="18" charset="0"/>
              </a:rPr>
              <a:t>的基础。因此序列化机制是 </a:t>
            </a:r>
            <a:r>
              <a:rPr lang="en-US" altLang="zh-CN" sz="2400" dirty="0" err="1">
                <a:sym typeface="Times New Roman" panose="02020603050405020304" pitchFamily="18" charset="0"/>
              </a:rPr>
              <a:t>JavaEE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ym typeface="Times New Roman" panose="02020603050405020304" pitchFamily="18" charset="0"/>
              </a:rPr>
              <a:t>平台的基础</a:t>
            </a: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如果需要让某个对象支持序列化机制，则必须让其类是可序列化的，为了让某个类是可序列化的，该类必须实现如下两个接口之一：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</a:t>
            </a:r>
            <a:r>
              <a:rPr lang="en-US" altLang="zh-CN" b="1" dirty="0" err="1">
                <a:sym typeface="Times New Roman" panose="02020603050405020304" pitchFamily="18" charset="0"/>
              </a:rPr>
              <a:t>Serializable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  </a:t>
            </a:r>
            <a:r>
              <a:rPr lang="en-US" altLang="zh-CN" dirty="0" err="1">
                <a:sym typeface="Times New Roman" panose="02020603050405020304" pitchFamily="18" charset="0"/>
              </a:rPr>
              <a:t>Externalizable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213" y="467158"/>
            <a:ext cx="10515600" cy="512619"/>
          </a:xfrm>
        </p:spPr>
        <p:txBody>
          <a:bodyPr/>
          <a:lstStyle/>
          <a:p>
            <a:r>
              <a:rPr lang="zh-CN" altLang="x-none" b="1" dirty="0">
                <a:latin typeface="Times New Roman" panose="02020603050405020304" pitchFamily="18" charset="0"/>
                <a:sym typeface="Times New Roman" panose="02020603050405020304" pitchFamily="18" charset="0"/>
              </a:rPr>
              <a:t>对象的序列化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6776" y="1151226"/>
            <a:ext cx="10515600" cy="552579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凡是实现</a:t>
            </a:r>
            <a:r>
              <a:rPr lang="en-US" altLang="zh-CN" dirty="0">
                <a:sym typeface="Times New Roman" panose="02020603050405020304" pitchFamily="18" charset="0"/>
              </a:rPr>
              <a:t>Serializable</a:t>
            </a:r>
            <a:r>
              <a:rPr lang="zh-CN" altLang="en-US" dirty="0">
                <a:sym typeface="Times New Roman" panose="02020603050405020304" pitchFamily="18" charset="0"/>
              </a:rPr>
              <a:t>接口的类都有一个表示序列化版本标识符的静态变量：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private static final long </a:t>
            </a:r>
            <a:r>
              <a:rPr lang="en-US" altLang="zh-CN" b="1" dirty="0" err="1">
                <a:sym typeface="Times New Roman" panose="02020603050405020304" pitchFamily="18" charset="0"/>
              </a:rPr>
              <a:t>serialVersionUID</a:t>
            </a:r>
            <a:r>
              <a:rPr lang="en-US" altLang="zh-CN" b="1" dirty="0">
                <a:sym typeface="Times New Roman" panose="02020603050405020304" pitchFamily="18" charset="0"/>
              </a:rPr>
              <a:t>;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  </a:t>
            </a:r>
            <a:r>
              <a:rPr lang="en-US" altLang="zh-CN" dirty="0" err="1">
                <a:sym typeface="Times New Roman" panose="02020603050405020304" pitchFamily="18" charset="0"/>
              </a:rPr>
              <a:t>serialVersionUID</a:t>
            </a:r>
            <a:r>
              <a:rPr lang="zh-CN" altLang="en-US" dirty="0">
                <a:sym typeface="Times New Roman" panose="02020603050405020304" pitchFamily="18" charset="0"/>
              </a:rPr>
              <a:t>用来表明类的不同版本间的兼容性</a:t>
            </a:r>
          </a:p>
          <a:p>
            <a:pPr marL="457200" lvl="1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如果类没有显示定义这个静态变量，它的值是</a:t>
            </a:r>
            <a:r>
              <a:rPr lang="en-US" altLang="zh-CN" dirty="0">
                <a:sym typeface="Times New Roman" panose="02020603050405020304" pitchFamily="18" charset="0"/>
              </a:rPr>
              <a:t>Java</a:t>
            </a:r>
            <a:r>
              <a:rPr lang="zh-CN" altLang="en-US" dirty="0">
                <a:sym typeface="Times New Roman" panose="02020603050405020304" pitchFamily="18" charset="0"/>
              </a:rPr>
              <a:t>运行时环境根据类的内部细节自动生成的。若类的源代码作了修改，</a:t>
            </a:r>
            <a:r>
              <a:rPr lang="en-US" altLang="zh-CN" dirty="0" err="1">
                <a:sym typeface="Times New Roman" panose="02020603050405020304" pitchFamily="18" charset="0"/>
              </a:rPr>
              <a:t>serialVersionUID</a:t>
            </a:r>
            <a:r>
              <a:rPr lang="en-US" altLang="zh-CN" dirty="0">
                <a:sym typeface="Times New Roman" panose="02020603050405020304" pitchFamily="18" charset="0"/>
              </a:rPr>
              <a:t> </a:t>
            </a:r>
            <a:r>
              <a:rPr lang="zh-CN" altLang="en-US" dirty="0">
                <a:sym typeface="Times New Roman" panose="02020603050405020304" pitchFamily="18" charset="0"/>
              </a:rPr>
              <a:t>可能发生变化。故建议，显示声明</a:t>
            </a: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显示定义</a:t>
            </a:r>
            <a:r>
              <a:rPr lang="en-US" altLang="zh-CN" dirty="0" err="1">
                <a:sym typeface="Times New Roman" panose="02020603050405020304" pitchFamily="18" charset="0"/>
              </a:rPr>
              <a:t>serialVersionUID</a:t>
            </a:r>
            <a:r>
              <a:rPr lang="zh-CN" altLang="en-US" dirty="0">
                <a:sym typeface="Times New Roman" panose="02020603050405020304" pitchFamily="18" charset="0"/>
              </a:rPr>
              <a:t>的用途</a:t>
            </a:r>
          </a:p>
          <a:p>
            <a:pPr marL="457200" lvl="1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希望类的不同版本对序列化兼容，因此需确保类的不同版本具有相同的</a:t>
            </a:r>
            <a:r>
              <a:rPr lang="en-US" altLang="zh-CN" dirty="0" err="1">
                <a:sym typeface="Times New Roman" panose="02020603050405020304" pitchFamily="18" charset="0"/>
              </a:rPr>
              <a:t>serialVersionUID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不希望类的不同版本对序列化兼容，因此需确保类的不同版本具有不同的</a:t>
            </a:r>
            <a:r>
              <a:rPr lang="en-US" altLang="zh-CN" dirty="0" err="1">
                <a:sym typeface="Times New Roman" panose="02020603050405020304" pitchFamily="18" charset="0"/>
              </a:rPr>
              <a:t>serialVersionUID</a:t>
            </a:r>
            <a:endParaRPr lang="en-US" altLang="zh-CN" dirty="0"/>
          </a:p>
          <a:p>
            <a:pPr algn="ctr"/>
            <a:endParaRPr kumimoji="1" lang="zh-CN" alt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926" y="479426"/>
            <a:ext cx="10515600" cy="673966"/>
          </a:xfrm>
        </p:spPr>
        <p:txBody>
          <a:bodyPr/>
          <a:lstStyle/>
          <a:p>
            <a:r>
              <a:rPr lang="zh-CN" altLang="x-none" b="1" dirty="0">
                <a:sym typeface="Times New Roman" panose="02020603050405020304" pitchFamily="18" charset="0"/>
              </a:rPr>
              <a:t>使用对象流序列化对象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39129"/>
            <a:ext cx="10515600" cy="513787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若某个类实现了 </a:t>
            </a:r>
            <a:r>
              <a:rPr lang="en-US" altLang="zh-CN" sz="2400" dirty="0">
                <a:sym typeface="Times New Roman" panose="02020603050405020304" pitchFamily="18" charset="0"/>
              </a:rPr>
              <a:t>Serializable </a:t>
            </a:r>
            <a:r>
              <a:rPr lang="zh-CN" altLang="en-US" sz="2400" dirty="0">
                <a:sym typeface="Times New Roman" panose="02020603050405020304" pitchFamily="18" charset="0"/>
              </a:rPr>
              <a:t>接口，该类的对象就是可序列化的：</a:t>
            </a:r>
          </a:p>
          <a:p>
            <a:pPr marL="457200" lvl="1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   创建一个 </a:t>
            </a:r>
            <a:r>
              <a:rPr lang="en-US" altLang="zh-CN" b="1" dirty="0" err="1">
                <a:sym typeface="Times New Roman" panose="02020603050405020304" pitchFamily="18" charset="0"/>
              </a:rPr>
              <a:t>ObjectOutputStream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   调用 </a:t>
            </a:r>
            <a:r>
              <a:rPr lang="en-US" altLang="zh-CN" b="1" dirty="0" err="1">
                <a:sym typeface="Times New Roman" panose="02020603050405020304" pitchFamily="18" charset="0"/>
              </a:rPr>
              <a:t>ObjectOutputStream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sym typeface="Times New Roman" panose="02020603050405020304" pitchFamily="18" charset="0"/>
              </a:rPr>
              <a:t>对象的 </a:t>
            </a:r>
            <a:r>
              <a:rPr lang="en-US" altLang="zh-CN" b="1" dirty="0" err="1">
                <a:sym typeface="Times New Roman" panose="02020603050405020304" pitchFamily="18" charset="0"/>
              </a:rPr>
              <a:t>writeObject</a:t>
            </a:r>
            <a:r>
              <a:rPr lang="en-US" altLang="zh-CN" b="1" dirty="0">
                <a:sym typeface="Times New Roman" panose="02020603050405020304" pitchFamily="18" charset="0"/>
              </a:rPr>
              <a:t>(</a:t>
            </a:r>
            <a:r>
              <a:rPr lang="zh-CN" altLang="en-US" b="1" dirty="0">
                <a:sym typeface="Times New Roman" panose="02020603050405020304" pitchFamily="18" charset="0"/>
              </a:rPr>
              <a:t>对象</a:t>
            </a:r>
            <a:r>
              <a:rPr lang="en-US" altLang="zh-CN" b="1" dirty="0">
                <a:sym typeface="Times New Roman" panose="02020603050405020304" pitchFamily="18" charset="0"/>
              </a:rPr>
              <a:t>) </a:t>
            </a:r>
            <a:r>
              <a:rPr lang="zh-CN" altLang="en-US" b="1" dirty="0">
                <a:sym typeface="Times New Roman" panose="02020603050405020304" pitchFamily="18" charset="0"/>
              </a:rPr>
              <a:t>方法输出可序列化对象。注意写出一次，操作</a:t>
            </a:r>
            <a:r>
              <a:rPr lang="en-US" altLang="zh-CN" b="1" dirty="0">
                <a:sym typeface="Times New Roman" panose="02020603050405020304" pitchFamily="18" charset="0"/>
              </a:rPr>
              <a:t>flush()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sym typeface="Times New Roman" panose="02020603050405020304" pitchFamily="18" charset="0"/>
              </a:rPr>
              <a:t>  反序列化</a:t>
            </a:r>
          </a:p>
          <a:p>
            <a:pPr marL="457200" lvl="1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   创建一个 </a:t>
            </a:r>
            <a:r>
              <a:rPr lang="en-US" altLang="zh-CN" b="1" dirty="0" err="1">
                <a:sym typeface="Times New Roman" panose="02020603050405020304" pitchFamily="18" charset="0"/>
              </a:rPr>
              <a:t>ObjectInputStream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   调用 </a:t>
            </a:r>
            <a:r>
              <a:rPr lang="en-US" altLang="zh-CN" b="1" dirty="0" err="1">
                <a:sym typeface="Times New Roman" panose="02020603050405020304" pitchFamily="18" charset="0"/>
              </a:rPr>
              <a:t>readObject</a:t>
            </a:r>
            <a:r>
              <a:rPr lang="en-US" altLang="zh-CN" b="1" dirty="0">
                <a:sym typeface="Times New Roman" panose="02020603050405020304" pitchFamily="18" charset="0"/>
              </a:rPr>
              <a:t>() </a:t>
            </a:r>
            <a:r>
              <a:rPr lang="zh-CN" altLang="en-US" b="1" dirty="0">
                <a:sym typeface="Times New Roman" panose="02020603050405020304" pitchFamily="18" charset="0"/>
              </a:rPr>
              <a:t>方法读取流中的对象</a:t>
            </a:r>
          </a:p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  强调：</a:t>
            </a:r>
            <a:r>
              <a:rPr lang="zh-CN" altLang="en-US" sz="2400" dirty="0">
                <a:sym typeface="Times New Roman" panose="02020603050405020304" pitchFamily="18" charset="0"/>
              </a:rPr>
              <a:t>如果某个类的字段不是基本数据类型或 </a:t>
            </a:r>
            <a:r>
              <a:rPr lang="en-US" altLang="zh-CN" sz="2400" dirty="0">
                <a:sym typeface="Times New Roman" panose="02020603050405020304" pitchFamily="18" charset="0"/>
              </a:rPr>
              <a:t>String  </a:t>
            </a:r>
            <a:r>
              <a:rPr lang="zh-CN" altLang="en-US" sz="2400" dirty="0">
                <a:sym typeface="Times New Roman" panose="02020603050405020304" pitchFamily="18" charset="0"/>
              </a:rPr>
              <a:t>类型，而是另一个引用类型，那么这个引用类型必须是可序列化的，否则拥有该类型的 </a:t>
            </a:r>
            <a:r>
              <a:rPr lang="en-US" altLang="zh-CN" sz="2400" dirty="0">
                <a:sym typeface="Times New Roman" panose="02020603050405020304" pitchFamily="18" charset="0"/>
              </a:rPr>
              <a:t>Field </a:t>
            </a:r>
            <a:r>
              <a:rPr lang="zh-CN" altLang="en-US" sz="2400" dirty="0">
                <a:sym typeface="Times New Roman" panose="02020603050405020304" pitchFamily="18" charset="0"/>
              </a:rPr>
              <a:t>的类也不能序列化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52499" y="407988"/>
            <a:ext cx="10515600" cy="715530"/>
          </a:xfrm>
        </p:spPr>
        <p:txBody>
          <a:bodyPr/>
          <a:lstStyle/>
          <a:p>
            <a:r>
              <a:rPr lang="en-US" altLang="zh-CN" b="1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sym typeface="Times New Roman" panose="02020603050405020304" pitchFamily="18" charset="0"/>
              </a:rPr>
              <a:t>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66775" y="1294968"/>
            <a:ext cx="10515600" cy="5096307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ym typeface="Times New Roman" panose="02020603050405020304" pitchFamily="18" charset="0"/>
              </a:rPr>
              <a:t>类支持 </a:t>
            </a:r>
            <a:r>
              <a:rPr lang="en-US" altLang="x-none" sz="2400" dirty="0">
                <a:ea typeface="宋体" panose="02010600030101010101" pitchFamily="2" charset="-122"/>
                <a:sym typeface="Times New Roman" panose="02020603050405020304" pitchFamily="18" charset="0"/>
              </a:rPr>
              <a:t>“</a:t>
            </a:r>
            <a:r>
              <a:rPr lang="zh-CN" altLang="en-US" sz="2400" dirty="0">
                <a:solidFill>
                  <a:srgbClr val="FF0000"/>
                </a:solidFill>
                <a:sym typeface="Times New Roman" panose="02020603050405020304" pitchFamily="18" charset="0"/>
              </a:rPr>
              <a:t>随机访问</a:t>
            </a:r>
            <a:r>
              <a:rPr lang="en-US" altLang="x-none" sz="2400" dirty="0">
                <a:ea typeface="宋体" panose="02010600030101010101" pitchFamily="2" charset="-122"/>
                <a:sym typeface="Times New Roman" panose="02020603050405020304" pitchFamily="18" charset="0"/>
              </a:rPr>
              <a:t>” </a:t>
            </a:r>
            <a:r>
              <a:rPr lang="zh-CN" altLang="en-US" sz="2400" dirty="0">
                <a:sym typeface="Times New Roman" panose="02020603050405020304" pitchFamily="18" charset="0"/>
              </a:rPr>
              <a:t>的方式，</a:t>
            </a:r>
            <a:r>
              <a:rPr lang="zh-CN" altLang="en-US" sz="2400" dirty="0">
                <a:solidFill>
                  <a:srgbClr val="FF0000"/>
                </a:solidFill>
                <a:sym typeface="Times New Roman" panose="02020603050405020304" pitchFamily="18" charset="0"/>
              </a:rPr>
              <a:t>程序可以直接跳到文件的任意 地方来</a:t>
            </a:r>
            <a:r>
              <a:rPr lang="zh-CN" altLang="en-US" sz="2400" b="1" dirty="0">
                <a:solidFill>
                  <a:srgbClr val="FF0000"/>
                </a:solidFill>
                <a:sym typeface="Times New Roman" panose="02020603050405020304" pitchFamily="18" charset="0"/>
              </a:rPr>
              <a:t>读、写文件</a:t>
            </a:r>
          </a:p>
          <a:p>
            <a:pPr marL="457200" lvl="1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支持只访问文件的部分内容</a:t>
            </a:r>
          </a:p>
          <a:p>
            <a:pPr marL="457200" lvl="1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可以向已存在的文件后追加内容</a:t>
            </a:r>
          </a:p>
          <a:p>
            <a:pPr marL="0" indent="0"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en-US" altLang="zh-CN" sz="2400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ym typeface="Times New Roman" panose="02020603050405020304" pitchFamily="18" charset="0"/>
              </a:rPr>
              <a:t>对象包含一个记录指针，用以标示当前读写处的位置。       </a:t>
            </a:r>
            <a:r>
              <a:rPr lang="en-US" altLang="zh-CN" sz="2400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r>
              <a:rPr lang="zh-CN" altLang="en-US" sz="2400" dirty="0">
                <a:sym typeface="Times New Roman" panose="02020603050405020304" pitchFamily="18" charset="0"/>
              </a:rPr>
              <a:t>类对象可以自由移动记录指针：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long </a:t>
            </a:r>
            <a:r>
              <a:rPr lang="en-US" altLang="zh-CN" b="1" dirty="0" err="1">
                <a:sym typeface="Times New Roman" panose="02020603050405020304" pitchFamily="18" charset="0"/>
              </a:rPr>
              <a:t>getFilePointer</a:t>
            </a:r>
            <a:r>
              <a:rPr lang="en-US" altLang="zh-CN" b="1" dirty="0">
                <a:sym typeface="Times New Roman" panose="02020603050405020304" pitchFamily="18" charset="0"/>
              </a:rPr>
              <a:t>()</a:t>
            </a:r>
            <a:r>
              <a:rPr lang="zh-CN" altLang="en-US" b="1" dirty="0">
                <a:sym typeface="Times New Roman" panose="02020603050405020304" pitchFamily="18" charset="0"/>
              </a:rPr>
              <a:t>：获取</a:t>
            </a:r>
            <a:r>
              <a:rPr lang="zh-CN" altLang="en-US" dirty="0">
                <a:sym typeface="Times New Roman" panose="02020603050405020304" pitchFamily="18" charset="0"/>
              </a:rPr>
              <a:t>文件记录</a:t>
            </a:r>
            <a:r>
              <a:rPr lang="zh-CN" altLang="en-US" b="1" dirty="0">
                <a:sym typeface="Times New Roman" panose="02020603050405020304" pitchFamily="18" charset="0"/>
              </a:rPr>
              <a:t>指针</a:t>
            </a:r>
            <a:r>
              <a:rPr lang="zh-CN" altLang="en-US" dirty="0">
                <a:sym typeface="Times New Roman" panose="02020603050405020304" pitchFamily="18" charset="0"/>
              </a:rPr>
              <a:t>的当前</a:t>
            </a:r>
            <a:r>
              <a:rPr lang="zh-CN" altLang="en-US" b="1" dirty="0">
                <a:sym typeface="Times New Roman" panose="02020603050405020304" pitchFamily="18" charset="0"/>
              </a:rPr>
              <a:t>位置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void seek(long </a:t>
            </a:r>
            <a:r>
              <a:rPr lang="en-US" altLang="zh-CN" b="1" dirty="0" err="1">
                <a:sym typeface="Times New Roman" panose="02020603050405020304" pitchFamily="18" charset="0"/>
              </a:rPr>
              <a:t>pos</a:t>
            </a:r>
            <a:r>
              <a:rPr lang="en-US" altLang="zh-CN" b="1" dirty="0">
                <a:sym typeface="Times New Roman" panose="02020603050405020304" pitchFamily="18" charset="0"/>
              </a:rPr>
              <a:t>)</a:t>
            </a:r>
            <a:r>
              <a:rPr lang="zh-CN" altLang="en-US" b="1" dirty="0">
                <a:sym typeface="Times New Roman" panose="02020603050405020304" pitchFamily="18" charset="0"/>
              </a:rPr>
              <a:t>：</a:t>
            </a:r>
            <a:r>
              <a:rPr lang="zh-CN" altLang="en-US" dirty="0">
                <a:sym typeface="Times New Roman" panose="02020603050405020304" pitchFamily="18" charset="0"/>
              </a:rPr>
              <a:t>将文件记录指针</a:t>
            </a:r>
            <a:r>
              <a:rPr lang="zh-CN" altLang="en-US" b="1" dirty="0">
                <a:sym typeface="Times New Roman" panose="02020603050405020304" pitchFamily="18" charset="0"/>
              </a:rPr>
              <a:t>定位到 </a:t>
            </a:r>
            <a:r>
              <a:rPr lang="en-US" altLang="zh-CN" b="1" dirty="0" err="1">
                <a:sym typeface="Times New Roman" panose="02020603050405020304" pitchFamily="18" charset="0"/>
              </a:rPr>
              <a:t>pos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zh-CN" altLang="en-US" dirty="0">
                <a:sym typeface="Times New Roman" panose="02020603050405020304" pitchFamily="18" charset="0"/>
              </a:rPr>
              <a:t>位置</a:t>
            </a:r>
            <a:endParaRPr lang="en-US" altLang="x-none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212" y="450851"/>
            <a:ext cx="10515600" cy="881784"/>
          </a:xfrm>
        </p:spPr>
        <p:txBody>
          <a:bodyPr/>
          <a:lstStyle/>
          <a:p>
            <a:r>
              <a:rPr lang="en-US" altLang="zh-CN" b="1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b="1" dirty="0">
                <a:sym typeface="Times New Roman" panose="02020603050405020304" pitchFamily="18" charset="0"/>
              </a:rPr>
              <a:t> </a:t>
            </a:r>
            <a:r>
              <a:rPr lang="zh-CN" altLang="en-US" b="1" dirty="0">
                <a:sym typeface="Times New Roman" panose="02020603050405020304" pitchFamily="18" charset="0"/>
              </a:rPr>
              <a:t>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构造器</a:t>
            </a:r>
          </a:p>
          <a:p>
            <a:pPr marL="457200" lvl="1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  public </a:t>
            </a:r>
            <a:r>
              <a:rPr lang="en-US" altLang="zh-CN" b="1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(</a:t>
            </a:r>
            <a:r>
              <a:rPr lang="en-US" altLang="zh-CN" b="1" dirty="0">
                <a:sym typeface="Times New Roman" panose="02020603050405020304" pitchFamily="18" charset="0"/>
              </a:rPr>
              <a:t>File</a:t>
            </a:r>
            <a:r>
              <a:rPr lang="en-US" altLang="zh-CN" dirty="0">
                <a:sym typeface="Times New Roman" panose="02020603050405020304" pitchFamily="18" charset="0"/>
              </a:rPr>
              <a:t> file, String mode) 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  public </a:t>
            </a:r>
            <a:r>
              <a:rPr lang="en-US" altLang="zh-CN" b="1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(String  name, String  mode)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>
              <a:buNone/>
            </a:pPr>
            <a:r>
              <a:rPr lang="en-US" altLang="zh-CN" sz="2400" dirty="0">
                <a:sym typeface="Times New Roman" panose="02020603050405020304" pitchFamily="18" charset="0"/>
              </a:rPr>
              <a:t> </a:t>
            </a:r>
            <a:endParaRPr lang="zh-CN" altLang="en-US" sz="2400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创建 </a:t>
            </a:r>
            <a:r>
              <a:rPr lang="en-US" altLang="zh-CN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 </a:t>
            </a:r>
            <a:r>
              <a:rPr lang="zh-CN" altLang="en-US" dirty="0">
                <a:sym typeface="Times New Roman" panose="02020603050405020304" pitchFamily="18" charset="0"/>
              </a:rPr>
              <a:t>类实例需要指定一个 </a:t>
            </a:r>
            <a:r>
              <a:rPr lang="en-US" altLang="zh-CN" dirty="0">
                <a:sym typeface="Times New Roman" panose="02020603050405020304" pitchFamily="18" charset="0"/>
              </a:rPr>
              <a:t>mode </a:t>
            </a:r>
            <a:r>
              <a:rPr lang="zh-CN" altLang="en-US" dirty="0">
                <a:sym typeface="Times New Roman" panose="02020603050405020304" pitchFamily="18" charset="0"/>
              </a:rPr>
              <a:t>参数，该参数指定 </a:t>
            </a:r>
            <a:r>
              <a:rPr lang="en-US" altLang="zh-CN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 </a:t>
            </a:r>
            <a:r>
              <a:rPr lang="zh-CN" altLang="en-US" dirty="0">
                <a:sym typeface="Times New Roman" panose="02020603050405020304" pitchFamily="18" charset="0"/>
              </a:rPr>
              <a:t>的访问模式：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 r: </a:t>
            </a:r>
            <a:r>
              <a:rPr lang="zh-CN" altLang="en-US" b="1" dirty="0">
                <a:sym typeface="Times New Roman" panose="02020603050405020304" pitchFamily="18" charset="0"/>
              </a:rPr>
              <a:t>以只读方式打开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 </a:t>
            </a:r>
            <a:r>
              <a:rPr lang="en-US" altLang="zh-CN" b="1" dirty="0" err="1">
                <a:sym typeface="Times New Roman" panose="02020603050405020304" pitchFamily="18" charset="0"/>
              </a:rPr>
              <a:t>rw</a:t>
            </a:r>
            <a:r>
              <a:rPr lang="zh-CN" altLang="en-US" b="1" dirty="0">
                <a:sym typeface="Times New Roman" panose="02020603050405020304" pitchFamily="18" charset="0"/>
              </a:rPr>
              <a:t>：打开以便读取和写入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 </a:t>
            </a:r>
            <a:r>
              <a:rPr lang="en-US" altLang="zh-CN" b="1" dirty="0" err="1">
                <a:sym typeface="Times New Roman" panose="02020603050405020304" pitchFamily="18" charset="0"/>
              </a:rPr>
              <a:t>rwd</a:t>
            </a:r>
            <a:r>
              <a:rPr lang="en-US" altLang="zh-CN" b="1" dirty="0">
                <a:sym typeface="Times New Roman" panose="02020603050405020304" pitchFamily="18" charset="0"/>
              </a:rPr>
              <a:t>:</a:t>
            </a:r>
            <a:r>
              <a:rPr lang="zh-CN" altLang="en-US" b="1" dirty="0">
                <a:sym typeface="Times New Roman" panose="02020603050405020304" pitchFamily="18" charset="0"/>
              </a:rPr>
              <a:t>打开以便读取和写入；同步文件内容的更新</a:t>
            </a:r>
          </a:p>
          <a:p>
            <a:pPr marL="457200" lvl="1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   </a:t>
            </a:r>
            <a:r>
              <a:rPr lang="en-US" altLang="zh-CN" b="1" dirty="0" err="1">
                <a:sym typeface="Times New Roman" panose="02020603050405020304" pitchFamily="18" charset="0"/>
              </a:rPr>
              <a:t>rws</a:t>
            </a:r>
            <a:r>
              <a:rPr lang="en-US" altLang="zh-CN" b="1" dirty="0">
                <a:sym typeface="Times New Roman" panose="02020603050405020304" pitchFamily="18" charset="0"/>
              </a:rPr>
              <a:t>:</a:t>
            </a:r>
            <a:r>
              <a:rPr lang="zh-CN" altLang="en-US" b="1" dirty="0">
                <a:sym typeface="Times New Roman" panose="02020603050405020304" pitchFamily="18" charset="0"/>
              </a:rPr>
              <a:t>打开以便读取和写入；同步文件内容和元数据的更新</a:t>
            </a:r>
            <a:endParaRPr lang="en-US" altLang="x-none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229600" cy="1000132"/>
          </a:xfrm>
        </p:spPr>
        <p:txBody>
          <a:bodyPr>
            <a:normAutofit/>
          </a:bodyPr>
          <a:lstStyle/>
          <a:p>
            <a:r>
              <a:rPr lang="en-US" altLang="zh-CN" sz="4000" b="1" dirty="0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JAVA</a:t>
            </a:r>
            <a:r>
              <a:rPr lang="zh-CN" altLang="en-US" sz="4000" b="1" dirty="0">
                <a:latin typeface="黑体" panose="02010609060101010101" pitchFamily="49" charset="-122"/>
                <a:ea typeface="黑体" panose="02010609060101010101" pitchFamily="49" charset="-122"/>
                <a:cs typeface="Arial Unicode MS" pitchFamily="34" charset="-122"/>
              </a:rPr>
              <a:t>基础课程内容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  <a:cs typeface="Arial Unicode MS" pitchFamily="34" charset="-122"/>
            </a:endParaRPr>
          </a:p>
        </p:txBody>
      </p:sp>
      <p:sp>
        <p:nvSpPr>
          <p:cNvPr id="5" name="内容占位符 2"/>
          <p:cNvSpPr>
            <a:spLocks noGrp="1"/>
          </p:cNvSpPr>
          <p:nvPr>
            <p:ph idx="1"/>
          </p:nvPr>
        </p:nvSpPr>
        <p:spPr>
          <a:xfrm>
            <a:off x="2024034" y="1776236"/>
            <a:ext cx="4071966" cy="4500594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第一章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语言概述              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第二章 基本语法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第三章 面向对象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第四章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类设计</a:t>
            </a:r>
            <a:endParaRPr lang="en-US" altLang="zh-CN" sz="2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第五章 高级类特性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第六章 异常处理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第七章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集合</a:t>
            </a: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第八章 泛型</a:t>
            </a:r>
            <a:endParaRPr lang="en-US" altLang="zh-CN" sz="2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第九章 注解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&amp; 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枚举</a:t>
            </a:r>
            <a:endParaRPr lang="en-US" altLang="zh-CN" sz="2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第十章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IO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              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6096000" y="1776236"/>
            <a:ext cx="4071966" cy="4429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第十一章 线程</a:t>
            </a:r>
            <a:endParaRPr lang="en-US" altLang="zh-CN" sz="2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第十二章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常用类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第十三章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反射</a:t>
            </a:r>
            <a:endParaRPr lang="en-US" altLang="zh-CN" sz="2400" dirty="0">
              <a:latin typeface="Arial" panose="020B0604020202020204" pitchFamily="34" charset="0"/>
              <a:ea typeface="华文细黑" pitchFamily="2" charset="-122"/>
              <a:cs typeface="Arial" panose="020B0604020202020204" pitchFamily="34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第十四章 </a:t>
            </a:r>
            <a:r>
              <a:rPr lang="en-US" altLang="zh-CN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Java </a:t>
            </a:r>
            <a:r>
              <a:rPr lang="zh-CN" altLang="en-US" sz="2400" dirty="0">
                <a:latin typeface="Arial" panose="020B0604020202020204" pitchFamily="34" charset="0"/>
                <a:ea typeface="华文细黑" pitchFamily="2" charset="-122"/>
                <a:cs typeface="Arial" panose="020B0604020202020204" pitchFamily="34" charset="0"/>
              </a:rPr>
              <a:t>网络编程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925" y="493713"/>
            <a:ext cx="10515600" cy="1325563"/>
          </a:xfrm>
        </p:spPr>
        <p:txBody>
          <a:bodyPr/>
          <a:lstStyle/>
          <a:p>
            <a:r>
              <a:rPr lang="zh-CN" altLang="en-US" b="1" dirty="0"/>
              <a:t>读取文件内容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57325"/>
            <a:ext cx="10515600" cy="471963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</a:t>
            </a:r>
            <a:r>
              <a:rPr lang="en-US" altLang="zh-CN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 </a:t>
            </a:r>
            <a:r>
              <a:rPr lang="en-US" altLang="zh-CN" dirty="0" err="1">
                <a:sym typeface="Times New Roman" panose="02020603050405020304" pitchFamily="18" charset="0"/>
              </a:rPr>
              <a:t>raf</a:t>
            </a:r>
            <a:r>
              <a:rPr lang="en-US" altLang="zh-CN" dirty="0">
                <a:sym typeface="Times New Roman" panose="02020603050405020304" pitchFamily="18" charset="0"/>
              </a:rPr>
              <a:t> = new </a:t>
            </a:r>
            <a:r>
              <a:rPr lang="en-US" altLang="zh-CN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(“test.txt”, “</a:t>
            </a:r>
            <a:r>
              <a:rPr lang="en-US" altLang="zh-CN" dirty="0" err="1">
                <a:sym typeface="Times New Roman" panose="02020603050405020304" pitchFamily="18" charset="0"/>
              </a:rPr>
              <a:t>rw</a:t>
            </a:r>
            <a:r>
              <a:rPr lang="en-US" altLang="zh-CN" dirty="0">
                <a:sym typeface="Times New Roman" panose="02020603050405020304" pitchFamily="18" charset="0"/>
              </a:rPr>
              <a:t>”</a:t>
            </a:r>
            <a:r>
              <a:rPr lang="zh-CN" altLang="en-US" dirty="0">
                <a:sym typeface="Times New Roman" panose="02020603050405020304" pitchFamily="18" charset="0"/>
              </a:rPr>
              <a:t>）</a:t>
            </a:r>
            <a:r>
              <a:rPr lang="en-US" altLang="zh-CN" dirty="0">
                <a:sym typeface="Times New Roman" panose="02020603050405020304" pitchFamily="18" charset="0"/>
              </a:rPr>
              <a:t>;	</a:t>
            </a: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</a:t>
            </a:r>
            <a:r>
              <a:rPr lang="en-US" altLang="zh-CN" dirty="0" err="1">
                <a:sym typeface="Times New Roman" panose="02020603050405020304" pitchFamily="18" charset="0"/>
              </a:rPr>
              <a:t>raf.seek</a:t>
            </a:r>
            <a:r>
              <a:rPr lang="en-US" altLang="zh-CN" dirty="0">
                <a:sym typeface="Times New Roman" panose="02020603050405020304" pitchFamily="18" charset="0"/>
              </a:rPr>
              <a:t>(5);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byte [] b = new byte[1024];</a:t>
            </a: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</a:t>
            </a:r>
            <a:r>
              <a:rPr lang="en-US" altLang="zh-CN" dirty="0" err="1">
                <a:sym typeface="Times New Roman" panose="02020603050405020304" pitchFamily="18" charset="0"/>
              </a:rPr>
              <a:t>int</a:t>
            </a:r>
            <a:r>
              <a:rPr lang="en-US" altLang="zh-CN" dirty="0">
                <a:sym typeface="Times New Roman" panose="02020603050405020304" pitchFamily="18" charset="0"/>
              </a:rPr>
              <a:t> off = 0;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</a:t>
            </a:r>
            <a:r>
              <a:rPr lang="en-US" altLang="zh-CN" dirty="0" err="1">
                <a:sym typeface="Times New Roman" panose="02020603050405020304" pitchFamily="18" charset="0"/>
              </a:rPr>
              <a:t>int</a:t>
            </a:r>
            <a:r>
              <a:rPr lang="en-US" altLang="zh-CN" dirty="0">
                <a:sym typeface="Times New Roman" panose="02020603050405020304" pitchFamily="18" charset="0"/>
              </a:rPr>
              <a:t> </a:t>
            </a:r>
            <a:r>
              <a:rPr lang="en-US" altLang="zh-CN" dirty="0" err="1">
                <a:sym typeface="Times New Roman" panose="02020603050405020304" pitchFamily="18" charset="0"/>
              </a:rPr>
              <a:t>len</a:t>
            </a:r>
            <a:r>
              <a:rPr lang="en-US" altLang="zh-CN" dirty="0">
                <a:sym typeface="Times New Roman" panose="02020603050405020304" pitchFamily="18" charset="0"/>
              </a:rPr>
              <a:t> = 5;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</a:t>
            </a:r>
            <a:r>
              <a:rPr lang="en-US" altLang="zh-CN" dirty="0" err="1">
                <a:sym typeface="Times New Roman" panose="02020603050405020304" pitchFamily="18" charset="0"/>
              </a:rPr>
              <a:t>raf.read</a:t>
            </a:r>
            <a:r>
              <a:rPr lang="en-US" altLang="zh-CN" dirty="0">
                <a:sym typeface="Times New Roman" panose="02020603050405020304" pitchFamily="18" charset="0"/>
              </a:rPr>
              <a:t>(b, off, </a:t>
            </a:r>
            <a:r>
              <a:rPr lang="en-US" altLang="zh-CN" dirty="0" err="1">
                <a:sym typeface="Times New Roman" panose="02020603050405020304" pitchFamily="18" charset="0"/>
              </a:rPr>
              <a:t>len</a:t>
            </a:r>
            <a:r>
              <a:rPr lang="en-US" altLang="zh-CN" dirty="0">
                <a:sym typeface="Times New Roman" panose="02020603050405020304" pitchFamily="18" charset="0"/>
              </a:rPr>
              <a:t>);	</a:t>
            </a: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String </a:t>
            </a:r>
            <a:r>
              <a:rPr lang="en-US" altLang="zh-CN" dirty="0" err="1">
                <a:sym typeface="Times New Roman" panose="02020603050405020304" pitchFamily="18" charset="0"/>
              </a:rPr>
              <a:t>str</a:t>
            </a:r>
            <a:r>
              <a:rPr lang="en-US" altLang="zh-CN" dirty="0">
                <a:sym typeface="Times New Roman" panose="02020603050405020304" pitchFamily="18" charset="0"/>
              </a:rPr>
              <a:t> = new String(b, 0, </a:t>
            </a:r>
            <a:r>
              <a:rPr lang="en-US" altLang="zh-CN" dirty="0" err="1">
                <a:sym typeface="Times New Roman" panose="02020603050405020304" pitchFamily="18" charset="0"/>
              </a:rPr>
              <a:t>len</a:t>
            </a:r>
            <a:r>
              <a:rPr lang="en-US" altLang="zh-CN" dirty="0">
                <a:sym typeface="Times New Roman" panose="02020603050405020304" pitchFamily="18" charset="0"/>
              </a:rPr>
              <a:t>);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</a:t>
            </a:r>
            <a:r>
              <a:rPr lang="en-US" altLang="zh-CN" dirty="0" err="1">
                <a:sym typeface="Times New Roman" panose="02020603050405020304" pitchFamily="18" charset="0"/>
              </a:rPr>
              <a:t>System.out.println</a:t>
            </a:r>
            <a:r>
              <a:rPr lang="en-US" altLang="zh-CN" dirty="0">
                <a:sym typeface="Times New Roman" panose="02020603050405020304" pitchFamily="18" charset="0"/>
              </a:rPr>
              <a:t>(</a:t>
            </a:r>
            <a:r>
              <a:rPr lang="en-US" altLang="zh-CN" dirty="0" err="1">
                <a:sym typeface="Times New Roman" panose="02020603050405020304" pitchFamily="18" charset="0"/>
              </a:rPr>
              <a:t>str</a:t>
            </a:r>
            <a:r>
              <a:rPr lang="en-US" altLang="zh-CN" dirty="0">
                <a:sym typeface="Times New Roman" panose="02020603050405020304" pitchFamily="18" charset="0"/>
              </a:rPr>
              <a:t>);	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</a:t>
            </a:r>
            <a:r>
              <a:rPr lang="en-US" altLang="zh-CN" dirty="0" err="1">
                <a:sym typeface="Times New Roman" panose="02020603050405020304" pitchFamily="18" charset="0"/>
              </a:rPr>
              <a:t>raf.close</a:t>
            </a:r>
            <a:r>
              <a:rPr lang="en-US" altLang="zh-CN" dirty="0">
                <a:sym typeface="Times New Roman" panose="02020603050405020304" pitchFamily="18" charset="0"/>
              </a:rPr>
              <a:t>();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925" y="522289"/>
            <a:ext cx="10515600" cy="618548"/>
          </a:xfrm>
        </p:spPr>
        <p:txBody>
          <a:bodyPr/>
          <a:lstStyle/>
          <a:p>
            <a:r>
              <a:rPr lang="zh-CN" altLang="en-US" b="1" dirty="0">
                <a:latin typeface="宋体" panose="02010600030101010101" pitchFamily="2" charset="-122"/>
              </a:rPr>
              <a:t>写入文件内容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12274"/>
            <a:ext cx="10515600" cy="5193289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</a:t>
            </a:r>
            <a:r>
              <a:rPr lang="en-US" altLang="zh-CN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 </a:t>
            </a:r>
            <a:r>
              <a:rPr lang="en-US" altLang="zh-CN" dirty="0" err="1">
                <a:sym typeface="Times New Roman" panose="02020603050405020304" pitchFamily="18" charset="0"/>
              </a:rPr>
              <a:t>raf</a:t>
            </a:r>
            <a:r>
              <a:rPr lang="en-US" altLang="zh-CN" dirty="0">
                <a:sym typeface="Times New Roman" panose="02020603050405020304" pitchFamily="18" charset="0"/>
              </a:rPr>
              <a:t> = new </a:t>
            </a:r>
            <a:r>
              <a:rPr lang="en-US" altLang="zh-CN" dirty="0" err="1">
                <a:sym typeface="Times New Roman" panose="02020603050405020304" pitchFamily="18" charset="0"/>
              </a:rPr>
              <a:t>RandomAccessFile</a:t>
            </a:r>
            <a:r>
              <a:rPr lang="en-US" altLang="zh-CN" dirty="0">
                <a:sym typeface="Times New Roman" panose="02020603050405020304" pitchFamily="18" charset="0"/>
              </a:rPr>
              <a:t>("test.txt", "</a:t>
            </a:r>
            <a:r>
              <a:rPr lang="en-US" altLang="zh-CN" dirty="0" err="1">
                <a:sym typeface="Times New Roman" panose="02020603050405020304" pitchFamily="18" charset="0"/>
              </a:rPr>
              <a:t>rw</a:t>
            </a:r>
            <a:r>
              <a:rPr lang="en-US" altLang="zh-CN" dirty="0">
                <a:sym typeface="Times New Roman" panose="02020603050405020304" pitchFamily="18" charset="0"/>
              </a:rPr>
              <a:t>");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</a:t>
            </a:r>
            <a:r>
              <a:rPr lang="en-US" altLang="zh-CN" dirty="0" err="1">
                <a:sym typeface="Times New Roman" panose="02020603050405020304" pitchFamily="18" charset="0"/>
              </a:rPr>
              <a:t>raf.seek</a:t>
            </a:r>
            <a:r>
              <a:rPr lang="en-US" altLang="zh-CN" dirty="0">
                <a:sym typeface="Times New Roman" panose="02020603050405020304" pitchFamily="18" charset="0"/>
              </a:rPr>
              <a:t>(5);	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//</a:t>
            </a:r>
            <a:r>
              <a:rPr lang="zh-CN" altLang="en-US" dirty="0">
                <a:sym typeface="Times New Roman" panose="02020603050405020304" pitchFamily="18" charset="0"/>
              </a:rPr>
              <a:t>先读出来</a:t>
            </a: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</a:t>
            </a:r>
            <a:r>
              <a:rPr lang="en-US" altLang="zh-CN" dirty="0">
                <a:sym typeface="Times New Roman" panose="02020603050405020304" pitchFamily="18" charset="0"/>
              </a:rPr>
              <a:t>String temp = </a:t>
            </a:r>
            <a:r>
              <a:rPr lang="en-US" altLang="zh-CN" dirty="0" err="1">
                <a:sym typeface="Times New Roman" panose="02020603050405020304" pitchFamily="18" charset="0"/>
              </a:rPr>
              <a:t>raf.readLine</a:t>
            </a:r>
            <a:r>
              <a:rPr lang="en-US" altLang="zh-CN" dirty="0">
                <a:sym typeface="Times New Roman" panose="02020603050405020304" pitchFamily="18" charset="0"/>
              </a:rPr>
              <a:t>();	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</a:t>
            </a:r>
            <a:r>
              <a:rPr lang="en-US" altLang="zh-CN" b="1" dirty="0" err="1">
                <a:sym typeface="Times New Roman" panose="02020603050405020304" pitchFamily="18" charset="0"/>
              </a:rPr>
              <a:t>raf.seek</a:t>
            </a:r>
            <a:r>
              <a:rPr lang="en-US" altLang="zh-CN" b="1" dirty="0">
                <a:sym typeface="Times New Roman" panose="02020603050405020304" pitchFamily="18" charset="0"/>
              </a:rPr>
              <a:t>(5);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</a:t>
            </a:r>
            <a:r>
              <a:rPr lang="en-US" altLang="zh-CN" dirty="0" err="1">
                <a:sym typeface="Times New Roman" panose="02020603050405020304" pitchFamily="18" charset="0"/>
              </a:rPr>
              <a:t>raf.write</a:t>
            </a:r>
            <a:r>
              <a:rPr lang="en-US" altLang="zh-CN" dirty="0">
                <a:sym typeface="Times New Roman" panose="02020603050405020304" pitchFamily="18" charset="0"/>
              </a:rPr>
              <a:t>("xykj".</a:t>
            </a:r>
            <a:r>
              <a:rPr lang="en-US" altLang="zh-CN" dirty="0" err="1">
                <a:sym typeface="Times New Roman" panose="02020603050405020304" pitchFamily="18" charset="0"/>
              </a:rPr>
              <a:t>getBytes</a:t>
            </a:r>
            <a:r>
              <a:rPr lang="en-US" altLang="zh-CN" dirty="0">
                <a:sym typeface="Times New Roman" panose="02020603050405020304" pitchFamily="18" charset="0"/>
              </a:rPr>
              <a:t>());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</a:t>
            </a:r>
            <a:r>
              <a:rPr lang="en-US" altLang="zh-CN" dirty="0" err="1">
                <a:sym typeface="Times New Roman" panose="02020603050405020304" pitchFamily="18" charset="0"/>
              </a:rPr>
              <a:t>raf.write</a:t>
            </a:r>
            <a:r>
              <a:rPr lang="en-US" altLang="zh-CN" dirty="0">
                <a:sym typeface="Times New Roman" panose="02020603050405020304" pitchFamily="18" charset="0"/>
              </a:rPr>
              <a:t>(</a:t>
            </a:r>
            <a:r>
              <a:rPr lang="en-US" altLang="zh-CN" dirty="0" err="1">
                <a:sym typeface="Times New Roman" panose="02020603050405020304" pitchFamily="18" charset="0"/>
              </a:rPr>
              <a:t>temp.getBytes</a:t>
            </a:r>
            <a:r>
              <a:rPr lang="en-US" altLang="zh-CN" dirty="0">
                <a:sym typeface="Times New Roman" panose="02020603050405020304" pitchFamily="18" charset="0"/>
              </a:rPr>
              <a:t>());	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</a:t>
            </a:r>
            <a:r>
              <a:rPr lang="en-US" altLang="zh-CN" dirty="0" err="1">
                <a:sym typeface="Times New Roman" panose="02020603050405020304" pitchFamily="18" charset="0"/>
              </a:rPr>
              <a:t>raf.close</a:t>
            </a:r>
            <a:r>
              <a:rPr lang="en-US" altLang="zh-CN" dirty="0">
                <a:sym typeface="Times New Roman" panose="02020603050405020304" pitchFamily="18" charset="0"/>
              </a:rPr>
              <a:t>();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8213" y="493714"/>
            <a:ext cx="10515600" cy="881784"/>
          </a:xfrm>
        </p:spPr>
        <p:txBody>
          <a:bodyPr/>
          <a:lstStyle/>
          <a:p>
            <a:r>
              <a:rPr lang="zh-CN" altLang="en-US" b="1" dirty="0"/>
              <a:t>流的基本应用小节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385455"/>
            <a:ext cx="10515600" cy="479150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  流是用来处理数据的。</a:t>
            </a:r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处理数据时，一定要先明确</a:t>
            </a:r>
            <a:r>
              <a:rPr lang="zh-CN" altLang="en-US" b="1" dirty="0"/>
              <a:t>数据源</a:t>
            </a:r>
            <a:r>
              <a:rPr lang="zh-CN" altLang="en-US" dirty="0"/>
              <a:t>，与</a:t>
            </a:r>
            <a:r>
              <a:rPr lang="zh-CN" altLang="en-US" b="1" dirty="0"/>
              <a:t>数据目的地</a:t>
            </a:r>
          </a:p>
          <a:p>
            <a:pPr marL="457200" lvl="1" indent="0">
              <a:buNone/>
            </a:pPr>
            <a:r>
              <a:rPr lang="zh-CN" altLang="en-US" sz="2800" dirty="0"/>
              <a:t>      数据源可以是文件，可以是键盘。</a:t>
            </a:r>
          </a:p>
          <a:p>
            <a:pPr marL="457200" lvl="1" indent="0">
              <a:buNone/>
            </a:pPr>
            <a:r>
              <a:rPr lang="zh-CN" altLang="en-US" sz="2800" dirty="0"/>
              <a:t>      数据目的地可以是文件、显示器或者其他设备。</a:t>
            </a:r>
          </a:p>
          <a:p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  而流只是在帮助数据进行传输</a:t>
            </a:r>
            <a:r>
              <a:rPr lang="en-US" altLang="zh-CN" dirty="0">
                <a:latin typeface="Calibri" panose="020F0502020204030204" charset="0"/>
                <a:sym typeface="Calibri" panose="020F0502020204030204" charset="0"/>
              </a:rPr>
              <a:t>,</a:t>
            </a:r>
            <a:r>
              <a:rPr lang="zh-CN" altLang="en-US" dirty="0"/>
              <a:t>并对传输的数据进行处理，比如过滤处理、转换处理等。</a:t>
            </a:r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415636"/>
            <a:ext cx="10515600" cy="5761327"/>
          </a:xfrm>
        </p:spPr>
        <p:txBody>
          <a:bodyPr/>
          <a:lstStyle/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字节流</a:t>
            </a:r>
            <a:r>
              <a:rPr lang="en-US" altLang="zh-CN" b="1" dirty="0">
                <a:sym typeface="Times New Roman" panose="02020603050405020304" pitchFamily="18" charset="0"/>
              </a:rPr>
              <a:t>-</a:t>
            </a:r>
            <a:r>
              <a:rPr lang="zh-CN" altLang="en-US" b="1" dirty="0">
                <a:sym typeface="Times New Roman" panose="02020603050405020304" pitchFamily="18" charset="0"/>
              </a:rPr>
              <a:t>缓冲流（重点）</a:t>
            </a: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     输入流</a:t>
            </a:r>
            <a:r>
              <a:rPr lang="en-US" altLang="zh-CN" dirty="0" err="1">
                <a:sym typeface="Times New Roman" panose="02020603050405020304" pitchFamily="18" charset="0"/>
              </a:rPr>
              <a:t>InputStream-FileInputStream-BufferedInputStream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     输出流</a:t>
            </a:r>
            <a:r>
              <a:rPr lang="en-US" altLang="zh-CN" dirty="0" err="1">
                <a:sym typeface="Times New Roman" panose="02020603050405020304" pitchFamily="18" charset="0"/>
              </a:rPr>
              <a:t>OutputStream-FileOutputStream-BufferedOutputStream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字符流</a:t>
            </a:r>
            <a:r>
              <a:rPr lang="en-US" altLang="zh-CN" b="1" dirty="0">
                <a:sym typeface="Times New Roman" panose="02020603050405020304" pitchFamily="18" charset="0"/>
              </a:rPr>
              <a:t>-</a:t>
            </a:r>
            <a:r>
              <a:rPr lang="zh-CN" altLang="en-US" b="1" dirty="0">
                <a:sym typeface="Times New Roman" panose="02020603050405020304" pitchFamily="18" charset="0"/>
              </a:rPr>
              <a:t>缓冲流（重点）</a:t>
            </a: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      输入流</a:t>
            </a:r>
            <a:r>
              <a:rPr lang="en-US" altLang="zh-CN" dirty="0">
                <a:sym typeface="Times New Roman" panose="02020603050405020304" pitchFamily="18" charset="0"/>
              </a:rPr>
              <a:t>Reader-</a:t>
            </a:r>
            <a:r>
              <a:rPr lang="en-US" altLang="zh-CN" dirty="0" err="1">
                <a:sym typeface="Times New Roman" panose="02020603050405020304" pitchFamily="18" charset="0"/>
              </a:rPr>
              <a:t>FileReader</a:t>
            </a:r>
            <a:r>
              <a:rPr lang="en-US" altLang="zh-CN" dirty="0">
                <a:sym typeface="Times New Roman" panose="02020603050405020304" pitchFamily="18" charset="0"/>
              </a:rPr>
              <a:t>-</a:t>
            </a:r>
            <a:r>
              <a:rPr lang="en-US" altLang="zh-CN" dirty="0" err="1">
                <a:sym typeface="Times New Roman" panose="02020603050405020304" pitchFamily="18" charset="0"/>
              </a:rPr>
              <a:t>BufferedReader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      输出流</a:t>
            </a:r>
            <a:r>
              <a:rPr lang="en-US" altLang="zh-CN" dirty="0">
                <a:sym typeface="Times New Roman" panose="02020603050405020304" pitchFamily="18" charset="0"/>
              </a:rPr>
              <a:t>Writer-</a:t>
            </a:r>
            <a:r>
              <a:rPr lang="en-US" altLang="zh-CN" dirty="0" err="1">
                <a:sym typeface="Times New Roman" panose="02020603050405020304" pitchFamily="18" charset="0"/>
              </a:rPr>
              <a:t>FileWriter</a:t>
            </a:r>
            <a:r>
              <a:rPr lang="en-US" altLang="zh-CN" dirty="0">
                <a:sym typeface="Times New Roman" panose="02020603050405020304" pitchFamily="18" charset="0"/>
              </a:rPr>
              <a:t>-</a:t>
            </a:r>
            <a:r>
              <a:rPr lang="en-US" altLang="zh-CN" dirty="0" err="1">
                <a:sym typeface="Times New Roman" panose="02020603050405020304" pitchFamily="18" charset="0"/>
              </a:rPr>
              <a:t>BufferedWriter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转换流</a:t>
            </a:r>
          </a:p>
          <a:p>
            <a:pPr marL="0" indent="0">
              <a:buNone/>
            </a:pPr>
            <a:r>
              <a:rPr lang="en-US" altLang="zh-CN" dirty="0">
                <a:sym typeface="Times New Roman" panose="02020603050405020304" pitchFamily="18" charset="0"/>
              </a:rPr>
              <a:t>           </a:t>
            </a:r>
            <a:r>
              <a:rPr lang="en-US" altLang="zh-CN" dirty="0" err="1">
                <a:sym typeface="Times New Roman" panose="02020603050405020304" pitchFamily="18" charset="0"/>
              </a:rPr>
              <a:t>InputSteamReader</a:t>
            </a:r>
            <a:r>
              <a:rPr lang="zh-CN" altLang="en-US" dirty="0">
                <a:sym typeface="Times New Roman" panose="02020603050405020304" pitchFamily="18" charset="0"/>
              </a:rPr>
              <a:t>和</a:t>
            </a:r>
            <a:r>
              <a:rPr lang="en-US" altLang="zh-CN" dirty="0" err="1">
                <a:sym typeface="Times New Roman" panose="02020603050405020304" pitchFamily="18" charset="0"/>
              </a:rPr>
              <a:t>OutputStreamWriter</a:t>
            </a:r>
            <a:endParaRPr lang="zh-CN" altLang="en-US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 对象流</a:t>
            </a:r>
            <a:r>
              <a:rPr lang="en-US" altLang="zh-CN" dirty="0" err="1">
                <a:sym typeface="Times New Roman" panose="02020603050405020304" pitchFamily="18" charset="0"/>
              </a:rPr>
              <a:t>ObjectInputStream</a:t>
            </a:r>
            <a:r>
              <a:rPr lang="zh-CN" altLang="en-US" dirty="0">
                <a:sym typeface="Times New Roman" panose="02020603050405020304" pitchFamily="18" charset="0"/>
              </a:rPr>
              <a:t>和</a:t>
            </a:r>
            <a:r>
              <a:rPr lang="en-US" altLang="zh-CN" dirty="0" err="1">
                <a:sym typeface="Times New Roman" panose="02020603050405020304" pitchFamily="18" charset="0"/>
              </a:rPr>
              <a:t>ObjectOutputStream</a:t>
            </a:r>
            <a:r>
              <a:rPr lang="zh-CN" altLang="en-US" dirty="0">
                <a:sym typeface="Times New Roman" panose="02020603050405020304" pitchFamily="18" charset="0"/>
              </a:rPr>
              <a:t>（难点）</a:t>
            </a: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      序列化</a:t>
            </a:r>
          </a:p>
          <a:p>
            <a:pPr marL="0" indent="0">
              <a:buNone/>
            </a:pPr>
            <a:r>
              <a:rPr lang="zh-CN" altLang="en-US" dirty="0">
                <a:sym typeface="Times New Roman" panose="02020603050405020304" pitchFamily="18" charset="0"/>
              </a:rPr>
              <a:t>          反序列化</a:t>
            </a:r>
          </a:p>
          <a:p>
            <a:pPr marL="0" indent="0">
              <a:buNone/>
            </a:pPr>
            <a:r>
              <a:rPr lang="zh-CN" altLang="en-US" b="1" dirty="0">
                <a:sym typeface="Times New Roman" panose="02020603050405020304" pitchFamily="18" charset="0"/>
              </a:rPr>
              <a:t> 随机存取流</a:t>
            </a:r>
            <a:r>
              <a:rPr lang="en-US" altLang="zh-CN" dirty="0" err="1">
                <a:sym typeface="Times New Roman" panose="02020603050405020304" pitchFamily="18" charset="0"/>
              </a:rPr>
              <a:t>RandomAccessFile</a:t>
            </a:r>
            <a:r>
              <a:rPr lang="zh-CN" altLang="en-US" b="1" dirty="0">
                <a:sym typeface="Times New Roman" panose="02020603050405020304" pitchFamily="18" charset="0"/>
              </a:rPr>
              <a:t>（掌握读取、写入）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4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2638"/>
            <a:ext cx="12191999" cy="761731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063" y="379412"/>
            <a:ext cx="10515600" cy="725121"/>
          </a:xfrm>
        </p:spPr>
        <p:txBody>
          <a:bodyPr/>
          <a:lstStyle/>
          <a:p>
            <a:r>
              <a:rPr lang="zh-CN" altLang="x-none" b="1" dirty="0">
                <a:latin typeface="宋体" panose="02010600030101010101" pitchFamily="2" charset="-122"/>
              </a:rPr>
              <a:t>主要内容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1700" y="1090295"/>
            <a:ext cx="10523220" cy="5086985"/>
          </a:xfrm>
        </p:spPr>
        <p:txBody>
          <a:bodyPr/>
          <a:lstStyle/>
          <a:p>
            <a:pPr marL="0" indent="0">
              <a:buNone/>
            </a:pPr>
            <a:r>
              <a:rPr lang="en-US" altLang="zh-CN" sz="3400" b="1" dirty="0" err="1">
                <a:sym typeface="Times New Roman" panose="02020603050405020304" pitchFamily="18" charset="0"/>
              </a:rPr>
              <a:t>java.io.File</a:t>
            </a:r>
            <a:r>
              <a:rPr lang="zh-CN" altLang="en-US" sz="3400" b="1" dirty="0">
                <a:sym typeface="Times New Roman" panose="02020603050405020304" pitchFamily="18" charset="0"/>
              </a:rPr>
              <a:t>类的使用</a:t>
            </a:r>
          </a:p>
          <a:p>
            <a:pPr marL="0" indent="0">
              <a:buNone/>
            </a:pPr>
            <a:r>
              <a:rPr lang="en-US" altLang="zh-CN" sz="3400" b="1" dirty="0">
                <a:sym typeface="Times New Roman" panose="02020603050405020304" pitchFamily="18" charset="0"/>
              </a:rPr>
              <a:t>IO</a:t>
            </a:r>
            <a:r>
              <a:rPr lang="zh-CN" altLang="en-US" sz="3400" b="1" dirty="0">
                <a:sym typeface="Times New Roman" panose="02020603050405020304" pitchFamily="18" charset="0"/>
              </a:rPr>
              <a:t>原理及流的分类</a:t>
            </a:r>
          </a:p>
          <a:p>
            <a:pPr marL="0" indent="0">
              <a:buNone/>
            </a:pPr>
            <a:r>
              <a:rPr lang="zh-CN" altLang="en-US" sz="3400" b="1" dirty="0">
                <a:sym typeface="Times New Roman" panose="02020603050405020304" pitchFamily="18" charset="0"/>
              </a:rPr>
              <a:t>文件流</a:t>
            </a:r>
          </a:p>
          <a:p>
            <a:pPr marL="0" indent="0">
              <a:buNone/>
            </a:pPr>
            <a:r>
              <a:rPr lang="en-US" altLang="zh-CN" b="1" dirty="0">
                <a:sym typeface="Times New Roman" panose="02020603050405020304" pitchFamily="18" charset="0"/>
              </a:rPr>
              <a:t>  </a:t>
            </a:r>
            <a:r>
              <a:rPr lang="zh-CN" altLang="en-US" b="1" dirty="0">
                <a:sym typeface="Times New Roman" panose="02020603050405020304" pitchFamily="18" charset="0"/>
              </a:rPr>
              <a:t>  </a:t>
            </a:r>
            <a:r>
              <a:rPr lang="en-US" altLang="zh-CN" b="1" dirty="0" err="1">
                <a:sym typeface="Times New Roman" panose="02020603050405020304" pitchFamily="18" charset="0"/>
              </a:rPr>
              <a:t>FileInputStream</a:t>
            </a:r>
            <a:r>
              <a:rPr lang="en-US" altLang="zh-CN" b="1" dirty="0">
                <a:sym typeface="Times New Roman" panose="02020603050405020304" pitchFamily="18" charset="0"/>
              </a:rPr>
              <a:t>  /  </a:t>
            </a:r>
            <a:r>
              <a:rPr lang="en-US" altLang="zh-CN" b="1" dirty="0" err="1">
                <a:sym typeface="Times New Roman" panose="02020603050405020304" pitchFamily="18" charset="0"/>
              </a:rPr>
              <a:t>FileOutputStream</a:t>
            </a:r>
            <a:r>
              <a:rPr lang="en-US" altLang="zh-CN" b="1" dirty="0">
                <a:sym typeface="Times New Roman" panose="02020603050405020304" pitchFamily="18" charset="0"/>
              </a:rPr>
              <a:t>  /  </a:t>
            </a:r>
            <a:r>
              <a:rPr lang="en-US" altLang="zh-CN" b="1" dirty="0" err="1">
                <a:sym typeface="Times New Roman" panose="02020603050405020304" pitchFamily="18" charset="0"/>
              </a:rPr>
              <a:t>FileReader</a:t>
            </a:r>
            <a:r>
              <a:rPr lang="en-US" altLang="zh-CN" b="1" dirty="0">
                <a:sym typeface="Times New Roman" panose="02020603050405020304" pitchFamily="18" charset="0"/>
              </a:rPr>
              <a:t>  /  </a:t>
            </a:r>
            <a:r>
              <a:rPr lang="en-US" altLang="zh-CN" b="1" dirty="0" err="1">
                <a:sym typeface="Times New Roman" panose="02020603050405020304" pitchFamily="18" charset="0"/>
              </a:rPr>
              <a:t>FileWriter</a:t>
            </a:r>
            <a:endParaRPr lang="zh-CN" altLang="en-US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400" b="1" dirty="0">
                <a:sym typeface="Times New Roman" panose="02020603050405020304" pitchFamily="18" charset="0"/>
              </a:rPr>
              <a:t>缓冲流</a:t>
            </a:r>
          </a:p>
          <a:p>
            <a:pPr marL="0" lvl="1" indent="0">
              <a:buNone/>
            </a:pPr>
            <a:r>
              <a:rPr lang="en-US" altLang="zh-CN" sz="2900" b="1" dirty="0">
                <a:sym typeface="Times New Roman" panose="02020603050405020304" pitchFamily="18" charset="0"/>
              </a:rPr>
              <a:t>    </a:t>
            </a:r>
            <a:r>
              <a:rPr lang="en-US" altLang="zh-CN" sz="2900" b="1" dirty="0" err="1">
                <a:sym typeface="Times New Roman" panose="02020603050405020304" pitchFamily="18" charset="0"/>
              </a:rPr>
              <a:t>BufferedInputStream</a:t>
            </a:r>
            <a:r>
              <a:rPr lang="en-US" altLang="zh-CN" sz="2900" b="1" dirty="0">
                <a:sym typeface="Times New Roman" panose="02020603050405020304" pitchFamily="18" charset="0"/>
              </a:rPr>
              <a:t> / </a:t>
            </a:r>
            <a:r>
              <a:rPr lang="en-US" altLang="zh-CN" sz="2900" b="1" dirty="0" err="1">
                <a:sym typeface="Times New Roman" panose="02020603050405020304" pitchFamily="18" charset="0"/>
              </a:rPr>
              <a:t>BufferedOutputStream</a:t>
            </a:r>
            <a:r>
              <a:rPr lang="en-US" altLang="zh-CN" sz="2900" b="1" dirty="0">
                <a:sym typeface="Times New Roman" panose="02020603050405020304" pitchFamily="18" charset="0"/>
              </a:rPr>
              <a:t> / </a:t>
            </a:r>
            <a:endParaRPr lang="zh-CN" altLang="en-US" sz="2900" b="1" dirty="0">
              <a:sym typeface="Times New Roman" panose="02020603050405020304" pitchFamily="18" charset="0"/>
            </a:endParaRPr>
          </a:p>
          <a:p>
            <a:pPr marL="0" lvl="1" indent="0">
              <a:buNone/>
            </a:pPr>
            <a:r>
              <a:rPr lang="en-US" altLang="zh-CN" sz="2900" b="1" dirty="0">
                <a:sym typeface="Times New Roman" panose="02020603050405020304" pitchFamily="18" charset="0"/>
              </a:rPr>
              <a:t>    </a:t>
            </a:r>
            <a:r>
              <a:rPr lang="en-US" altLang="zh-CN" sz="2900" b="1" dirty="0" err="1">
                <a:sym typeface="Times New Roman" panose="02020603050405020304" pitchFamily="18" charset="0"/>
              </a:rPr>
              <a:t>BufferedReader</a:t>
            </a:r>
            <a:r>
              <a:rPr lang="en-US" altLang="zh-CN" sz="2900" b="1" dirty="0">
                <a:sym typeface="Times New Roman" panose="02020603050405020304" pitchFamily="18" charset="0"/>
              </a:rPr>
              <a:t> / </a:t>
            </a:r>
            <a:r>
              <a:rPr lang="en-US" altLang="zh-CN" sz="2900" b="1" dirty="0" err="1">
                <a:sym typeface="Times New Roman" panose="02020603050405020304" pitchFamily="18" charset="0"/>
              </a:rPr>
              <a:t>BufferedWriter</a:t>
            </a:r>
            <a:endParaRPr lang="en-US" altLang="zh-CN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81062" y="365126"/>
            <a:ext cx="10515600" cy="795460"/>
          </a:xfrm>
        </p:spPr>
        <p:txBody>
          <a:bodyPr/>
          <a:lstStyle/>
          <a:p>
            <a:r>
              <a:rPr lang="zh-CN" altLang="x-none" b="1" dirty="0">
                <a:latin typeface="宋体" panose="02010600030101010101" pitchFamily="2" charset="-122"/>
              </a:rPr>
              <a:t>主要内容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95350" y="1160586"/>
            <a:ext cx="10515600" cy="5016377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转换流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InputStreamReader</a:t>
            </a:r>
            <a:r>
              <a:rPr lang="en-US" altLang="zh-CN" sz="2400" b="1" dirty="0">
                <a:sym typeface="Times New Roman" panose="02020603050405020304" pitchFamily="18" charset="0"/>
              </a:rPr>
              <a:t>  /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OutputStreamWriter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标准输入</a:t>
            </a:r>
            <a:r>
              <a:rPr lang="en-US" altLang="zh-CN" sz="2400" b="1" dirty="0">
                <a:sym typeface="Times New Roman" panose="02020603050405020304" pitchFamily="18" charset="0"/>
              </a:rPr>
              <a:t>/</a:t>
            </a:r>
            <a:r>
              <a:rPr lang="zh-CN" altLang="en-US" sz="2400" b="1" dirty="0">
                <a:sym typeface="Times New Roman" panose="02020603050405020304" pitchFamily="18" charset="0"/>
              </a:rPr>
              <a:t>输出流</a:t>
            </a:r>
          </a:p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打印流（了解）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PrintStream</a:t>
            </a:r>
            <a:r>
              <a:rPr lang="en-US" altLang="zh-CN" sz="2400" b="1" dirty="0">
                <a:sym typeface="Times New Roman" panose="02020603050405020304" pitchFamily="18" charset="0"/>
              </a:rPr>
              <a:t>  /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PrintWriter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数据流（了解）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DataInputStream</a:t>
            </a:r>
            <a:r>
              <a:rPr lang="en-US" altLang="zh-CN" sz="2400" b="1" dirty="0">
                <a:sym typeface="Times New Roman" panose="02020603050405020304" pitchFamily="18" charset="0"/>
              </a:rPr>
              <a:t>  /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DataOutputStream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对象流</a:t>
            </a:r>
            <a:r>
              <a:rPr lang="en-US" altLang="x-none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    </a:t>
            </a:r>
            <a:r>
              <a:rPr lang="en-US" altLang="zh-CN" sz="2400" b="1" dirty="0">
                <a:sym typeface="Times New Roman" panose="02020603050405020304" pitchFamily="18" charset="0"/>
              </a:rPr>
              <a:t>----</a:t>
            </a:r>
            <a:r>
              <a:rPr lang="zh-CN" altLang="en-US" sz="2400" b="1" dirty="0">
                <a:sym typeface="Times New Roman" panose="02020603050405020304" pitchFamily="18" charset="0"/>
              </a:rPr>
              <a:t>涉及序列化、反序列化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ObjectInputStream</a:t>
            </a:r>
            <a:r>
              <a:rPr lang="en-US" altLang="zh-CN" sz="2400" b="1" dirty="0">
                <a:sym typeface="Times New Roman" panose="02020603050405020304" pitchFamily="18" charset="0"/>
              </a:rPr>
              <a:t>  /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ObjectOutputStream</a:t>
            </a:r>
            <a:endParaRPr lang="zh-CN" altLang="en-US" sz="2400" b="1" dirty="0"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随机存取文件流</a:t>
            </a:r>
          </a:p>
          <a:p>
            <a:pPr marL="0" indent="0"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   </a:t>
            </a:r>
            <a:r>
              <a:rPr lang="en-US" altLang="zh-CN" sz="2400" b="1" dirty="0" err="1">
                <a:sym typeface="Times New Roman" panose="02020603050405020304" pitchFamily="18" charset="0"/>
              </a:rPr>
              <a:t>RandomAccessFile</a:t>
            </a:r>
            <a:endParaRPr lang="en-US" altLang="zh-CN" sz="2400" dirty="0"/>
          </a:p>
          <a:p>
            <a:endParaRPr kumimoji="1" lang="zh-CN" alt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95350" y="379413"/>
            <a:ext cx="10515600" cy="619613"/>
          </a:xfrm>
        </p:spPr>
        <p:txBody>
          <a:bodyPr/>
          <a:lstStyle/>
          <a:p>
            <a:r>
              <a:rPr lang="en-US" altLang="zh-CN" b="1" dirty="0">
                <a:sym typeface="Times New Roman" panose="02020603050405020304" pitchFamily="18" charset="0"/>
              </a:rPr>
              <a:t>File </a:t>
            </a:r>
            <a:r>
              <a:rPr lang="zh-CN" altLang="en-US" b="1" dirty="0">
                <a:sym typeface="Times New Roman" panose="02020603050405020304" pitchFamily="18" charset="0"/>
              </a:rPr>
              <a:t>类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52501" y="1013312"/>
            <a:ext cx="10515600" cy="5192225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 b="1" dirty="0">
                <a:sym typeface="Times New Roman" panose="02020603050405020304" pitchFamily="18" charset="0"/>
              </a:rPr>
              <a:t>java.io.File类：</a:t>
            </a:r>
            <a:r>
              <a:rPr lang="zh-CN" altLang="en-US" sz="2400" b="1" dirty="0"/>
              <a:t>文件和目录路径名的抽象表示形式</a:t>
            </a:r>
            <a:r>
              <a:rPr lang="zh-CN" altLang="en-US" sz="2400" b="1" dirty="0">
                <a:sym typeface="Times New Roman" panose="02020603050405020304" pitchFamily="18" charset="0"/>
              </a:rPr>
              <a:t>，与平台无关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File </a:t>
            </a:r>
            <a:r>
              <a:rPr lang="zh-CN" altLang="en-US" sz="2400" b="1" dirty="0">
                <a:sym typeface="Times New Roman" panose="02020603050405020304" pitchFamily="18" charset="0"/>
              </a:rPr>
              <a:t>能新建、删除、重命名文件和目录，但 </a:t>
            </a:r>
            <a:r>
              <a:rPr lang="en-US" altLang="zh-CN" sz="2400" b="1" dirty="0">
                <a:sym typeface="Times New Roman" panose="02020603050405020304" pitchFamily="18" charset="0"/>
              </a:rPr>
              <a:t>File </a:t>
            </a:r>
            <a:r>
              <a:rPr lang="zh-CN" altLang="en-US" sz="2400" b="1" dirty="0">
                <a:sym typeface="Times New Roman" panose="02020603050405020304" pitchFamily="18" charset="0"/>
              </a:rPr>
              <a:t>不能访问文件内容本身。如果需要访问文件内容本身，则需要使用输入</a:t>
            </a:r>
            <a:r>
              <a:rPr lang="en-US" altLang="zh-CN" sz="2400" b="1" dirty="0">
                <a:sym typeface="Times New Roman" panose="02020603050405020304" pitchFamily="18" charset="0"/>
              </a:rPr>
              <a:t>/</a:t>
            </a:r>
            <a:r>
              <a:rPr lang="zh-CN" altLang="en-US" sz="2400" b="1" dirty="0">
                <a:sym typeface="Times New Roman" panose="02020603050405020304" pitchFamily="18" charset="0"/>
              </a:rPr>
              <a:t>输出流。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altLang="zh-CN" sz="2400" b="1" dirty="0">
                <a:sym typeface="Times New Roman" panose="02020603050405020304" pitchFamily="18" charset="0"/>
              </a:rPr>
              <a:t>File</a:t>
            </a:r>
            <a:r>
              <a:rPr lang="zh-CN" altLang="en-US" sz="2400" b="1" dirty="0">
                <a:sym typeface="Times New Roman" panose="02020603050405020304" pitchFamily="18" charset="0"/>
              </a:rPr>
              <a:t>对象可以作为参数传递给流的构造函数</a:t>
            </a:r>
            <a:endParaRPr kumimoji="1" lang="en-US" altLang="zh-CN" sz="2400" dirty="0"/>
          </a:p>
          <a:p>
            <a:pPr marL="0" indent="0">
              <a:buNone/>
            </a:pPr>
            <a:r>
              <a:rPr lang="zh-CN" altLang="en-US" sz="2400" b="1" dirty="0">
                <a:latin typeface="Calibri" panose="020F0502020204030204" charset="0"/>
                <a:sym typeface="Times New Roman" panose="02020603050405020304" pitchFamily="18" charset="0"/>
              </a:rPr>
              <a:t>File类的常见构造方法：</a:t>
            </a:r>
          </a:p>
          <a:p>
            <a:pPr marL="457200" lvl="1" indent="0">
              <a:buNone/>
            </a:pPr>
            <a:r>
              <a:rPr lang="zh-CN" altLang="en-US" b="1" dirty="0">
                <a:latin typeface="Calibri" panose="020F0502020204030204" charset="0"/>
                <a:sym typeface="Times New Roman" panose="02020603050405020304" pitchFamily="18" charset="0"/>
              </a:rPr>
              <a:t>public File(String pathname)</a:t>
            </a:r>
          </a:p>
          <a:p>
            <a:pPr marL="0" indent="0">
              <a:buNone/>
            </a:pP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           以pathname为路径创建File对象，可以是绝对路径或者相对路径，如果pathname是相对路径，则默认的当前路径在系统属性user.dir中存储。</a:t>
            </a:r>
          </a:p>
          <a:p>
            <a:pPr marL="457200" lvl="1" indent="0">
              <a:buNone/>
            </a:pPr>
            <a:r>
              <a:rPr lang="zh-CN" altLang="en-US" b="1" dirty="0">
                <a:latin typeface="Calibri" panose="020F0502020204030204" charset="0"/>
                <a:sym typeface="Times New Roman" panose="02020603050405020304" pitchFamily="18" charset="0"/>
              </a:rPr>
              <a:t>public File(String parent,String child)</a:t>
            </a:r>
          </a:p>
          <a:p>
            <a:pPr marL="0" indent="0">
              <a:buNone/>
            </a:pP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            以parent为父路径，child为子路径创建File对象。</a:t>
            </a:r>
          </a:p>
          <a:p>
            <a:pPr marL="0" indent="0">
              <a:buNone/>
            </a:pP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File的静态属性String separator存储了当前系统的路径分隔符。</a:t>
            </a:r>
            <a:endParaRPr lang="en-US" altLang="zh-CN" sz="2400" dirty="0">
              <a:latin typeface="Calibri" panose="020F0502020204030204" charset="0"/>
              <a:sym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在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UNIX</a:t>
            </a: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中，此字段为‘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/</a:t>
            </a: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’，在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Windows</a:t>
            </a: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中，为‘</a:t>
            </a:r>
            <a:r>
              <a:rPr lang="en-US" altLang="zh-CN" sz="2400" dirty="0">
                <a:latin typeface="Calibri" panose="020F0502020204030204" charset="0"/>
                <a:sym typeface="Times New Roman" panose="02020603050405020304" pitchFamily="18" charset="0"/>
              </a:rPr>
              <a:t>\\</a:t>
            </a:r>
            <a:r>
              <a:rPr lang="zh-CN" altLang="en-US" sz="2400" dirty="0">
                <a:latin typeface="Calibri" panose="020F0502020204030204" charset="0"/>
                <a:sym typeface="Times New Roman" panose="02020603050405020304" pitchFamily="18" charset="0"/>
              </a:rPr>
              <a:t>’</a:t>
            </a:r>
            <a:endParaRPr lang="zh-CN" altLang="en-US" sz="24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5766" y="204080"/>
            <a:ext cx="8229600" cy="785248"/>
          </a:xfrm>
        </p:spPr>
        <p:txBody>
          <a:bodyPr/>
          <a:lstStyle/>
          <a:p>
            <a:r>
              <a:rPr lang="en-US" altLang="zh-CN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 </a:t>
            </a:r>
            <a:r>
              <a:rPr lang="zh-CN" altLang="en-US" b="1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7211" y="932178"/>
            <a:ext cx="8463884" cy="5737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类代表与平台无关的文件和目录。</a:t>
            </a:r>
            <a:endParaRPr lang="en-US" altLang="zh-CN" sz="2400" dirty="0"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buNone/>
            </a:pP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 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能新建、删除、重命名文件和目录，但 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File 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不能访问文件内容本身。如果需要访问文件内容本身，则需要使用输入</a:t>
            </a:r>
            <a:r>
              <a:rPr lang="en-US" altLang="zh-CN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/</a:t>
            </a:r>
            <a:r>
              <a:rPr lang="zh-CN" altLang="en-US" sz="2400" dirty="0"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输出流。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1940" y="3107529"/>
            <a:ext cx="2626878" cy="3143272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8804" y="3107529"/>
            <a:ext cx="2339758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90290" y="3107529"/>
            <a:ext cx="3110068" cy="235745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9637" y="393701"/>
            <a:ext cx="10515600" cy="637198"/>
          </a:xfrm>
        </p:spPr>
        <p:txBody>
          <a:bodyPr/>
          <a:lstStyle/>
          <a:p>
            <a:r>
              <a:rPr lang="zh-CN" altLang="en-US" b="1" dirty="0">
                <a:latin typeface="Calibri" panose="020F0502020204030204" charset="0"/>
                <a:sym typeface="Times New Roman" panose="02020603050405020304" pitchFamily="18" charset="0"/>
              </a:rPr>
              <a:t>Java 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IO</a:t>
            </a:r>
            <a:r>
              <a:rPr lang="zh-CN" altLang="en-US" b="1" dirty="0">
                <a:latin typeface="Calibri" panose="020F0502020204030204" charset="0"/>
                <a:sym typeface="Times New Roman" panose="02020603050405020304" pitchFamily="18" charset="0"/>
              </a:rPr>
              <a:t>原理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23913" y="15398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>
                <a:latin typeface="Calibri" panose="020F0502020204030204" charset="0"/>
              </a:rPr>
              <a:t> </a:t>
            </a:r>
            <a:r>
              <a:rPr lang="en-US" altLang="zh-CN" dirty="0" err="1">
                <a:latin typeface="Calibri" panose="020F0502020204030204" charset="0"/>
              </a:rPr>
              <a:t>iO</a:t>
            </a:r>
            <a:r>
              <a:rPr lang="zh-CN" altLang="en-US" dirty="0">
                <a:latin typeface="Calibri" panose="020F0502020204030204" charset="0"/>
              </a:rPr>
              <a:t>流用来处理设备之间的数据传输。</a:t>
            </a:r>
          </a:p>
          <a:p>
            <a:endParaRPr lang="en-US" altLang="x-none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dirty="0">
                <a:latin typeface="Calibri" panose="020F0502020204030204" charset="0"/>
              </a:rPr>
              <a:t> Java程序中，对于数据的输入/输出操作以</a:t>
            </a:r>
            <a:r>
              <a:rPr lang="en-US" altLang="x-none" dirty="0">
                <a:latin typeface="Calibri" panose="020F0502020204030204" charset="0"/>
              </a:rPr>
              <a:t>”</a:t>
            </a:r>
            <a:r>
              <a:rPr lang="zh-CN" altLang="en-US" dirty="0">
                <a:latin typeface="Calibri" panose="020F0502020204030204" charset="0"/>
              </a:rPr>
              <a:t>流</a:t>
            </a:r>
            <a:r>
              <a:rPr lang="en-US" altLang="zh-CN" dirty="0">
                <a:latin typeface="Calibri" panose="020F0502020204030204" charset="0"/>
                <a:sym typeface="Calibri" panose="020F0502020204030204" charset="0"/>
              </a:rPr>
              <a:t>(</a:t>
            </a:r>
            <a:r>
              <a:rPr lang="zh-CN" altLang="en-US" dirty="0"/>
              <a:t>stream</a:t>
            </a:r>
            <a:r>
              <a:rPr lang="en-US" altLang="zh-CN" dirty="0">
                <a:latin typeface="Calibri" panose="020F0502020204030204" charset="0"/>
                <a:sym typeface="Calibri" panose="020F0502020204030204" charset="0"/>
              </a:rPr>
              <a:t>)</a:t>
            </a:r>
            <a:r>
              <a:rPr lang="en-US" altLang="zh-CN" dirty="0">
                <a:latin typeface="Calibri" panose="020F0502020204030204" charset="0"/>
              </a:rPr>
              <a:t>” </a:t>
            </a:r>
            <a:r>
              <a:rPr lang="zh-CN" altLang="en-US" dirty="0">
                <a:latin typeface="Calibri" panose="020F0502020204030204" charset="0"/>
              </a:rPr>
              <a:t>的方式进行。</a:t>
            </a:r>
          </a:p>
          <a:p>
            <a:pPr>
              <a:buFont typeface="Arial" panose="020B0604020202020204" pitchFamily="34" charset="0"/>
              <a:buChar char="l"/>
            </a:pPr>
            <a:endParaRPr lang="en-US" altLang="x-none" dirty="0">
              <a:latin typeface="Calibri" panose="020F0502020204030204" charset="0"/>
            </a:endParaRPr>
          </a:p>
          <a:p>
            <a:pPr marL="0" indent="0">
              <a:buNone/>
            </a:pPr>
            <a:r>
              <a:rPr lang="zh-CN" altLang="en-US" dirty="0">
                <a:latin typeface="Calibri" panose="020F0502020204030204" charset="0"/>
              </a:rPr>
              <a:t> java.io包下提供了各种“流”类和接口，用以获取不同种类的数据，并通过标准的</a:t>
            </a:r>
            <a:r>
              <a:rPr lang="zh-CN" altLang="en-US" b="1" dirty="0">
                <a:latin typeface="Calibri" panose="020F0502020204030204" charset="0"/>
              </a:rPr>
              <a:t>方法</a:t>
            </a:r>
            <a:r>
              <a:rPr lang="zh-CN" altLang="en-US" dirty="0">
                <a:latin typeface="Calibri" panose="020F0502020204030204" charset="0"/>
              </a:rPr>
              <a:t>输入或输出数据。</a:t>
            </a:r>
            <a:endParaRPr lang="zh-CN" altLang="en-US" dirty="0"/>
          </a:p>
          <a:p>
            <a:endParaRPr kumimoji="1" lang="zh-CN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23925" y="365126"/>
            <a:ext cx="10515600" cy="865798"/>
          </a:xfrm>
        </p:spPr>
        <p:txBody>
          <a:bodyPr/>
          <a:lstStyle/>
          <a:p>
            <a:r>
              <a:rPr lang="zh-CN" altLang="en-US" b="1" dirty="0">
                <a:latin typeface="Calibri" panose="020F0502020204030204" charset="0"/>
                <a:sym typeface="Times New Roman" panose="02020603050405020304" pitchFamily="18" charset="0"/>
              </a:rPr>
              <a:t>Java </a:t>
            </a:r>
            <a:r>
              <a:rPr lang="en-US" altLang="zh-CN" b="1" dirty="0">
                <a:latin typeface="Calibri" panose="020F0502020204030204" charset="0"/>
                <a:sym typeface="Times New Roman" panose="02020603050405020304" pitchFamily="18" charset="0"/>
              </a:rPr>
              <a:t>IO</a:t>
            </a:r>
            <a:r>
              <a:rPr lang="zh-CN" altLang="en-US" b="1" dirty="0">
                <a:latin typeface="Calibri" panose="020F0502020204030204" charset="0"/>
                <a:sym typeface="Times New Roman" panose="02020603050405020304" pitchFamily="18" charset="0"/>
              </a:rPr>
              <a:t>原理</a:t>
            </a:r>
            <a:br>
              <a:rPr lang="zh-CN" altLang="en-US" dirty="0"/>
            </a:b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0924"/>
            <a:ext cx="10515600" cy="4946039"/>
          </a:xfr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en-US" altLang="zh-CN" baseline="3000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baseline="30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013" y="1566863"/>
            <a:ext cx="4819283" cy="4610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09638" y="2096722"/>
            <a:ext cx="434584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Arial Unicode MS" charset="0"/>
              </a:defRPr>
            </a:lvl9pPr>
          </a:lstStyle>
          <a:p>
            <a:pPr eaLnBrk="1" hangingPunct="1"/>
            <a:r>
              <a:rPr lang="zh-CN" altLang="en-US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 输入</a:t>
            </a:r>
            <a:r>
              <a:rPr lang="en-US" altLang="zh-CN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input</a:t>
            </a:r>
            <a:r>
              <a:rPr lang="zh-CN" altLang="en-US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读取外部数据（磁盘、光盘等存储设备的数据）到程序（内存）中。</a:t>
            </a:r>
          </a:p>
          <a:p>
            <a:pPr eaLnBrk="1" hangingPunct="1">
              <a:buFont typeface="Arial" panose="020B0604020202020204" pitchFamily="34" charset="0"/>
              <a:buChar char="l"/>
            </a:pPr>
            <a:endParaRPr lang="en-US" altLang="x-none" sz="2400" dirty="0">
              <a:ea typeface="宋体" panose="02010600030101010101" pitchFamily="2" charset="-122"/>
              <a:sym typeface="Times New Roman" panose="02020603050405020304" pitchFamily="18" charset="0"/>
            </a:endParaRPr>
          </a:p>
          <a:p>
            <a:pPr eaLnBrk="1" hangingPunct="1"/>
            <a:r>
              <a:rPr lang="zh-CN" altLang="en-US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 输出</a:t>
            </a:r>
            <a:r>
              <a:rPr lang="en-US" altLang="zh-CN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output</a:t>
            </a:r>
            <a:r>
              <a:rPr lang="zh-CN" altLang="en-US" sz="2400" b="1" dirty="0">
                <a:ea typeface="宋体" panose="02010600030101010101" pitchFamily="2" charset="-122"/>
                <a:sym typeface="Times New Roman" panose="02020603050405020304" pitchFamily="18" charset="0"/>
              </a:rPr>
              <a:t>：</a:t>
            </a:r>
            <a:r>
              <a:rPr lang="zh-CN" altLang="en-US" sz="2400" dirty="0">
                <a:ea typeface="宋体" panose="02010600030101010101" pitchFamily="2" charset="-122"/>
                <a:sym typeface="Times New Roman" panose="02020603050405020304" pitchFamily="18" charset="0"/>
              </a:rPr>
              <a:t>将程序（内存）数据输出到磁盘、光盘等存储设备中</a:t>
            </a:r>
            <a:endParaRPr lang="en-US" altLang="x-non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研科技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6893</TotalTime>
  <Words>2380</Words>
  <Application>Microsoft Office PowerPoint</Application>
  <PresentationFormat>宽屏</PresentationFormat>
  <Paragraphs>286</Paragraphs>
  <Slides>34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43" baseType="lpstr">
      <vt:lpstr>Arial Unicode MS</vt:lpstr>
      <vt:lpstr>黑体</vt:lpstr>
      <vt:lpstr>宋体</vt:lpstr>
      <vt:lpstr>微软雅黑</vt:lpstr>
      <vt:lpstr>Arial</vt:lpstr>
      <vt:lpstr>Calibri</vt:lpstr>
      <vt:lpstr>Calibri Light</vt:lpstr>
      <vt:lpstr>Times New Roman</vt:lpstr>
      <vt:lpstr>新研科技</vt:lpstr>
      <vt:lpstr>IO流</vt:lpstr>
      <vt:lpstr>PowerPoint 演示文稿</vt:lpstr>
      <vt:lpstr>JAVA基础课程内容</vt:lpstr>
      <vt:lpstr>主要内容</vt:lpstr>
      <vt:lpstr>主要内容</vt:lpstr>
      <vt:lpstr>File 类</vt:lpstr>
      <vt:lpstr>File 类</vt:lpstr>
      <vt:lpstr>Java IO原理 </vt:lpstr>
      <vt:lpstr>Java IO原理 </vt:lpstr>
      <vt:lpstr>流的分类</vt:lpstr>
      <vt:lpstr>IO 流体系</vt:lpstr>
      <vt:lpstr>文件字节输入流 </vt:lpstr>
      <vt:lpstr>文件字节输出流 </vt:lpstr>
      <vt:lpstr>文件字节流练习 </vt:lpstr>
      <vt:lpstr>文件字符输入流 </vt:lpstr>
      <vt:lpstr>文件字符输出流 </vt:lpstr>
      <vt:lpstr>PowerPoint 演示文稿</vt:lpstr>
      <vt:lpstr>处理流之一：缓冲流</vt:lpstr>
      <vt:lpstr>处理流之二：转换流 </vt:lpstr>
      <vt:lpstr>处理流之二：转换流 </vt:lpstr>
      <vt:lpstr>处理流之三：标准输入输出流 </vt:lpstr>
      <vt:lpstr>处理流之四：打印流（了解） </vt:lpstr>
      <vt:lpstr>处理流之五：数据流（了解） </vt:lpstr>
      <vt:lpstr>处理流之六：对象流</vt:lpstr>
      <vt:lpstr>对象的序列化</vt:lpstr>
      <vt:lpstr>对象的序列化</vt:lpstr>
      <vt:lpstr>使用对象流序列化对象</vt:lpstr>
      <vt:lpstr>RandomAccessFile 类</vt:lpstr>
      <vt:lpstr>RandomAccessFile 类</vt:lpstr>
      <vt:lpstr>读取文件内容 </vt:lpstr>
      <vt:lpstr>写入文件内容 </vt:lpstr>
      <vt:lpstr>流的基本应用小节 </vt:lpstr>
      <vt:lpstr>PowerPoint 演示文稿</vt:lpstr>
      <vt:lpstr>PowerPoint 演示文稿</vt:lpstr>
    </vt:vector>
  </TitlesOfParts>
  <Company>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Java语言概述</dc:title>
  <dc:creator>Administrator</dc:creator>
  <cp:lastModifiedBy>刘伯元</cp:lastModifiedBy>
  <cp:revision>85</cp:revision>
  <dcterms:created xsi:type="dcterms:W3CDTF">2018-02-01T07:53:00Z</dcterms:created>
  <dcterms:modified xsi:type="dcterms:W3CDTF">2019-02-19T03:50:46Z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2052-10.1.0.7106</vt:lpwstr>
  </property>
</Properties>
</file>